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81" r:id="rId3"/>
    <p:sldId id="291" r:id="rId4"/>
    <p:sldId id="292" r:id="rId5"/>
    <p:sldId id="284" r:id="rId6"/>
    <p:sldId id="29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DBEF5-7C2B-46E8-9A56-1FC0ADE1EFF4}" v="8" dt="2024-01-25T19:57:48.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3690" autoAdjust="0"/>
  </p:normalViewPr>
  <p:slideViewPr>
    <p:cSldViewPr snapToGrid="0" snapToObjects="1">
      <p:cViewPr varScale="1">
        <p:scale>
          <a:sx n="61" d="100"/>
          <a:sy n="61" d="100"/>
        </p:scale>
        <p:origin x="1240" y="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well, Theresa (VDH)" userId="7433f5c7-0d21-40b4-948b-51aa7df86e8a" providerId="ADAL" clId="{6C5DBEF5-7C2B-46E8-9A56-1FC0ADE1EFF4}"/>
    <pc:docChg chg="undo custSel modSld modMainMaster">
      <pc:chgData name="Caldwell, Theresa (VDH)" userId="7433f5c7-0d21-40b4-948b-51aa7df86e8a" providerId="ADAL" clId="{6C5DBEF5-7C2B-46E8-9A56-1FC0ADE1EFF4}" dt="2024-01-26T15:09:57.564" v="142" actId="1076"/>
      <pc:docMkLst>
        <pc:docMk/>
      </pc:docMkLst>
      <pc:sldChg chg="modSp mod setBg">
        <pc:chgData name="Caldwell, Theresa (VDH)" userId="7433f5c7-0d21-40b4-948b-51aa7df86e8a" providerId="ADAL" clId="{6C5DBEF5-7C2B-46E8-9A56-1FC0ADE1EFF4}" dt="2024-01-26T15:09:57.564" v="142" actId="1076"/>
        <pc:sldMkLst>
          <pc:docMk/>
          <pc:sldMk cId="3795623076" sldId="256"/>
        </pc:sldMkLst>
        <pc:spChg chg="mod">
          <ac:chgData name="Caldwell, Theresa (VDH)" userId="7433f5c7-0d21-40b4-948b-51aa7df86e8a" providerId="ADAL" clId="{6C5DBEF5-7C2B-46E8-9A56-1FC0ADE1EFF4}" dt="2024-01-26T15:09:57.564" v="142" actId="1076"/>
          <ac:spMkLst>
            <pc:docMk/>
            <pc:sldMk cId="3795623076" sldId="256"/>
            <ac:spMk id="2" creationId="{8639538F-6B7A-A984-A675-311E382BF82E}"/>
          </ac:spMkLst>
        </pc:spChg>
        <pc:picChg chg="mod">
          <ac:chgData name="Caldwell, Theresa (VDH)" userId="7433f5c7-0d21-40b4-948b-51aa7df86e8a" providerId="ADAL" clId="{6C5DBEF5-7C2B-46E8-9A56-1FC0ADE1EFF4}" dt="2024-01-26T15:09:28.531" v="137" actId="1076"/>
          <ac:picMkLst>
            <pc:docMk/>
            <pc:sldMk cId="3795623076" sldId="256"/>
            <ac:picMk id="5" creationId="{CBD8EB6A-F4B8-024F-AEAD-45C7353A8C32}"/>
          </ac:picMkLst>
        </pc:picChg>
        <pc:picChg chg="mod">
          <ac:chgData name="Caldwell, Theresa (VDH)" userId="7433f5c7-0d21-40b4-948b-51aa7df86e8a" providerId="ADAL" clId="{6C5DBEF5-7C2B-46E8-9A56-1FC0ADE1EFF4}" dt="2024-01-26T15:09:47.874" v="141" actId="1076"/>
          <ac:picMkLst>
            <pc:docMk/>
            <pc:sldMk cId="3795623076" sldId="256"/>
            <ac:picMk id="7" creationId="{CEB508A0-E8C3-D542-8B2A-B7DB7DEE05E0}"/>
          </ac:picMkLst>
        </pc:picChg>
      </pc:sldChg>
      <pc:sldChg chg="modSp mod">
        <pc:chgData name="Caldwell, Theresa (VDH)" userId="7433f5c7-0d21-40b4-948b-51aa7df86e8a" providerId="ADAL" clId="{6C5DBEF5-7C2B-46E8-9A56-1FC0ADE1EFF4}" dt="2024-01-25T19:36:29.924" v="23" actId="255"/>
        <pc:sldMkLst>
          <pc:docMk/>
          <pc:sldMk cId="1580694738" sldId="281"/>
        </pc:sldMkLst>
        <pc:spChg chg="mod">
          <ac:chgData name="Caldwell, Theresa (VDH)" userId="7433f5c7-0d21-40b4-948b-51aa7df86e8a" providerId="ADAL" clId="{6C5DBEF5-7C2B-46E8-9A56-1FC0ADE1EFF4}" dt="2024-01-25T19:36:29.924" v="23" actId="255"/>
          <ac:spMkLst>
            <pc:docMk/>
            <pc:sldMk cId="1580694738" sldId="281"/>
            <ac:spMk id="10" creationId="{BD70F9EB-FFBB-134A-B73B-8CF9E8257D99}"/>
          </ac:spMkLst>
        </pc:spChg>
      </pc:sldChg>
      <pc:sldChg chg="modSp mod">
        <pc:chgData name="Caldwell, Theresa (VDH)" userId="7433f5c7-0d21-40b4-948b-51aa7df86e8a" providerId="ADAL" clId="{6C5DBEF5-7C2B-46E8-9A56-1FC0ADE1EFF4}" dt="2024-01-25T19:37:13.313" v="27" actId="255"/>
        <pc:sldMkLst>
          <pc:docMk/>
          <pc:sldMk cId="2380519800" sldId="284"/>
        </pc:sldMkLst>
        <pc:spChg chg="mod">
          <ac:chgData name="Caldwell, Theresa (VDH)" userId="7433f5c7-0d21-40b4-948b-51aa7df86e8a" providerId="ADAL" clId="{6C5DBEF5-7C2B-46E8-9A56-1FC0ADE1EFF4}" dt="2024-01-25T19:37:13.313" v="27" actId="255"/>
          <ac:spMkLst>
            <pc:docMk/>
            <pc:sldMk cId="2380519800" sldId="284"/>
            <ac:spMk id="10" creationId="{BD70F9EB-FFBB-134A-B73B-8CF9E8257D99}"/>
          </ac:spMkLst>
        </pc:spChg>
        <pc:picChg chg="mod">
          <ac:chgData name="Caldwell, Theresa (VDH)" userId="7433f5c7-0d21-40b4-948b-51aa7df86e8a" providerId="ADAL" clId="{6C5DBEF5-7C2B-46E8-9A56-1FC0ADE1EFF4}" dt="2024-01-25T19:29:31.050" v="2" actId="1440"/>
          <ac:picMkLst>
            <pc:docMk/>
            <pc:sldMk cId="2380519800" sldId="284"/>
            <ac:picMk id="5" creationId="{CBD8EB6A-F4B8-024F-AEAD-45C7353A8C32}"/>
          </ac:picMkLst>
        </pc:picChg>
        <pc:picChg chg="mod">
          <ac:chgData name="Caldwell, Theresa (VDH)" userId="7433f5c7-0d21-40b4-948b-51aa7df86e8a" providerId="ADAL" clId="{6C5DBEF5-7C2B-46E8-9A56-1FC0ADE1EFF4}" dt="2024-01-25T19:30:02.094" v="6" actId="14100"/>
          <ac:picMkLst>
            <pc:docMk/>
            <pc:sldMk cId="2380519800" sldId="284"/>
            <ac:picMk id="6" creationId="{085BEE82-B08D-9996-6592-6E091FAFE699}"/>
          </ac:picMkLst>
        </pc:picChg>
        <pc:picChg chg="mod">
          <ac:chgData name="Caldwell, Theresa (VDH)" userId="7433f5c7-0d21-40b4-948b-51aa7df86e8a" providerId="ADAL" clId="{6C5DBEF5-7C2B-46E8-9A56-1FC0ADE1EFF4}" dt="2024-01-25T19:29:36.175" v="3" actId="1440"/>
          <ac:picMkLst>
            <pc:docMk/>
            <pc:sldMk cId="2380519800" sldId="284"/>
            <ac:picMk id="8" creationId="{641D4EED-184F-80DB-9373-EBE147EEF29B}"/>
          </ac:picMkLst>
        </pc:picChg>
      </pc:sldChg>
      <pc:sldChg chg="modSp mod">
        <pc:chgData name="Caldwell, Theresa (VDH)" userId="7433f5c7-0d21-40b4-948b-51aa7df86e8a" providerId="ADAL" clId="{6C5DBEF5-7C2B-46E8-9A56-1FC0ADE1EFF4}" dt="2024-01-25T19:36:52.778" v="25" actId="1076"/>
        <pc:sldMkLst>
          <pc:docMk/>
          <pc:sldMk cId="2396249274" sldId="291"/>
        </pc:sldMkLst>
        <pc:spChg chg="mod">
          <ac:chgData name="Caldwell, Theresa (VDH)" userId="7433f5c7-0d21-40b4-948b-51aa7df86e8a" providerId="ADAL" clId="{6C5DBEF5-7C2B-46E8-9A56-1FC0ADE1EFF4}" dt="2024-01-25T19:36:52.778" v="25" actId="1076"/>
          <ac:spMkLst>
            <pc:docMk/>
            <pc:sldMk cId="2396249274" sldId="291"/>
            <ac:spMk id="10" creationId="{01C74942-7CAD-777C-D809-E8A3E79EFF7D}"/>
          </ac:spMkLst>
        </pc:spChg>
      </pc:sldChg>
      <pc:sldChg chg="modSp mod">
        <pc:chgData name="Caldwell, Theresa (VDH)" userId="7433f5c7-0d21-40b4-948b-51aa7df86e8a" providerId="ADAL" clId="{6C5DBEF5-7C2B-46E8-9A56-1FC0ADE1EFF4}" dt="2024-01-25T19:37:04.186" v="26" actId="255"/>
        <pc:sldMkLst>
          <pc:docMk/>
          <pc:sldMk cId="2377434205" sldId="292"/>
        </pc:sldMkLst>
        <pc:spChg chg="mod">
          <ac:chgData name="Caldwell, Theresa (VDH)" userId="7433f5c7-0d21-40b4-948b-51aa7df86e8a" providerId="ADAL" clId="{6C5DBEF5-7C2B-46E8-9A56-1FC0ADE1EFF4}" dt="2024-01-25T19:37:04.186" v="26" actId="255"/>
          <ac:spMkLst>
            <pc:docMk/>
            <pc:sldMk cId="2377434205" sldId="292"/>
            <ac:spMk id="10" creationId="{0C9AF290-7CAE-B09A-C951-CA78B043AE1E}"/>
          </ac:spMkLst>
        </pc:spChg>
        <pc:picChg chg="mod">
          <ac:chgData name="Caldwell, Theresa (VDH)" userId="7433f5c7-0d21-40b4-948b-51aa7df86e8a" providerId="ADAL" clId="{6C5DBEF5-7C2B-46E8-9A56-1FC0ADE1EFF4}" dt="2024-01-25T19:33:47.308" v="16" actId="1440"/>
          <ac:picMkLst>
            <pc:docMk/>
            <pc:sldMk cId="2377434205" sldId="292"/>
            <ac:picMk id="2" creationId="{14327A5D-05FF-CB44-227E-F14494A6DDFA}"/>
          </ac:picMkLst>
        </pc:picChg>
        <pc:picChg chg="mod">
          <ac:chgData name="Caldwell, Theresa (VDH)" userId="7433f5c7-0d21-40b4-948b-51aa7df86e8a" providerId="ADAL" clId="{6C5DBEF5-7C2B-46E8-9A56-1FC0ADE1EFF4}" dt="2024-01-25T19:33:13.969" v="13" actId="1076"/>
          <ac:picMkLst>
            <pc:docMk/>
            <pc:sldMk cId="2377434205" sldId="292"/>
            <ac:picMk id="3" creationId="{FB9FCA59-3EF4-EA7D-0F76-3B367B6A46DF}"/>
          </ac:picMkLst>
        </pc:picChg>
        <pc:picChg chg="mod">
          <ac:chgData name="Caldwell, Theresa (VDH)" userId="7433f5c7-0d21-40b4-948b-51aa7df86e8a" providerId="ADAL" clId="{6C5DBEF5-7C2B-46E8-9A56-1FC0ADE1EFF4}" dt="2024-01-25T19:33:55.528" v="17" actId="14100"/>
          <ac:picMkLst>
            <pc:docMk/>
            <pc:sldMk cId="2377434205" sldId="292"/>
            <ac:picMk id="4" creationId="{9A15EEEF-37EA-C6E3-5D88-133CBDC154EB}"/>
          </ac:picMkLst>
        </pc:picChg>
      </pc:sldChg>
      <pc:sldChg chg="addSp modSp mod setBg">
        <pc:chgData name="Caldwell, Theresa (VDH)" userId="7433f5c7-0d21-40b4-948b-51aa7df86e8a" providerId="ADAL" clId="{6C5DBEF5-7C2B-46E8-9A56-1FC0ADE1EFF4}" dt="2024-01-25T19:57:48.608" v="129"/>
        <pc:sldMkLst>
          <pc:docMk/>
          <pc:sldMk cId="1895899135" sldId="294"/>
        </pc:sldMkLst>
        <pc:spChg chg="add mod">
          <ac:chgData name="Caldwell, Theresa (VDH)" userId="7433f5c7-0d21-40b4-948b-51aa7df86e8a" providerId="ADAL" clId="{6C5DBEF5-7C2B-46E8-9A56-1FC0ADE1EFF4}" dt="2024-01-25T19:56:55.206" v="126" actId="20577"/>
          <ac:spMkLst>
            <pc:docMk/>
            <pc:sldMk cId="1895899135" sldId="294"/>
            <ac:spMk id="2" creationId="{A175CE37-DFBE-D84B-B899-312E83545E16}"/>
          </ac:spMkLst>
        </pc:spChg>
        <pc:spChg chg="mod">
          <ac:chgData name="Caldwell, Theresa (VDH)" userId="7433f5c7-0d21-40b4-948b-51aa7df86e8a" providerId="ADAL" clId="{6C5DBEF5-7C2B-46E8-9A56-1FC0ADE1EFF4}" dt="2024-01-25T19:50:30.739" v="32" actId="255"/>
          <ac:spMkLst>
            <pc:docMk/>
            <pc:sldMk cId="1895899135" sldId="294"/>
            <ac:spMk id="9" creationId="{DBF4230A-42DC-9AD7-FA1B-9DB703F9AD41}"/>
          </ac:spMkLst>
        </pc:spChg>
        <pc:spChg chg="mod">
          <ac:chgData name="Caldwell, Theresa (VDH)" userId="7433f5c7-0d21-40b4-948b-51aa7df86e8a" providerId="ADAL" clId="{6C5DBEF5-7C2B-46E8-9A56-1FC0ADE1EFF4}" dt="2024-01-25T19:37:34.423" v="29" actId="1076"/>
          <ac:spMkLst>
            <pc:docMk/>
            <pc:sldMk cId="1895899135" sldId="294"/>
            <ac:spMk id="10" creationId="{73F0632C-A71F-4CCE-53F7-C656D2935152}"/>
          </ac:spMkLst>
        </pc:spChg>
        <pc:picChg chg="mod">
          <ac:chgData name="Caldwell, Theresa (VDH)" userId="7433f5c7-0d21-40b4-948b-51aa7df86e8a" providerId="ADAL" clId="{6C5DBEF5-7C2B-46E8-9A56-1FC0ADE1EFF4}" dt="2024-01-25T19:35:53.031" v="22" actId="14100"/>
          <ac:picMkLst>
            <pc:docMk/>
            <pc:sldMk cId="1895899135" sldId="294"/>
            <ac:picMk id="8" creationId="{E3239BCF-2F08-EA7D-D5AC-E32B5CF43DA4}"/>
          </ac:picMkLst>
        </pc:picChg>
      </pc:sldChg>
      <pc:sldMasterChg chg="setBg modSldLayout">
        <pc:chgData name="Caldwell, Theresa (VDH)" userId="7433f5c7-0d21-40b4-948b-51aa7df86e8a" providerId="ADAL" clId="{6C5DBEF5-7C2B-46E8-9A56-1FC0ADE1EFF4}" dt="2024-01-25T19:55:58.873" v="113"/>
        <pc:sldMasterMkLst>
          <pc:docMk/>
          <pc:sldMasterMk cId="3484506911" sldId="2147483723"/>
        </pc:sldMasterMkLst>
        <pc:sldLayoutChg chg="setBg">
          <pc:chgData name="Caldwell, Theresa (VDH)" userId="7433f5c7-0d21-40b4-948b-51aa7df86e8a" providerId="ADAL" clId="{6C5DBEF5-7C2B-46E8-9A56-1FC0ADE1EFF4}" dt="2024-01-25T19:55:58.873" v="113"/>
          <pc:sldLayoutMkLst>
            <pc:docMk/>
            <pc:sldMasterMk cId="3484506911" sldId="2147483723"/>
            <pc:sldLayoutMk cId="3855655393" sldId="2147483724"/>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2974616387" sldId="2147483725"/>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3034232143" sldId="2147483726"/>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1599186858" sldId="2147483727"/>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3864002166" sldId="2147483728"/>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2265321458" sldId="2147483729"/>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3934777271" sldId="2147483730"/>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4061767144" sldId="2147483731"/>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3203002599" sldId="2147483732"/>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231516922" sldId="2147483733"/>
          </pc:sldLayoutMkLst>
        </pc:sldLayoutChg>
        <pc:sldLayoutChg chg="setBg">
          <pc:chgData name="Caldwell, Theresa (VDH)" userId="7433f5c7-0d21-40b4-948b-51aa7df86e8a" providerId="ADAL" clId="{6C5DBEF5-7C2B-46E8-9A56-1FC0ADE1EFF4}" dt="2024-01-25T19:55:58.873" v="113"/>
          <pc:sldLayoutMkLst>
            <pc:docMk/>
            <pc:sldMasterMk cId="3484506911" sldId="2147483723"/>
            <pc:sldLayoutMk cId="3030975892" sldId="214748373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2873-E42D-8749-ACAE-B91F529C3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3BCDB-2BD9-EF4F-B146-CAA6046A3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456A4-A5CD-8A4B-BFE3-0C9CC9A95E7F}"/>
              </a:ext>
            </a:extLst>
          </p:cNvPr>
          <p:cNvSpPr>
            <a:spLocks noGrp="1"/>
          </p:cNvSpPr>
          <p:nvPr>
            <p:ph type="dt" sz="half" idx="10"/>
          </p:nvPr>
        </p:nvSpPr>
        <p:spPr/>
        <p:txBody>
          <a:bodyPr/>
          <a:lstStyle/>
          <a:p>
            <a:fld id="{48A87A34-81AB-432B-8DAE-1953F412C126}" type="datetimeFigureOut">
              <a:rPr lang="en-US" smtClean="0"/>
              <a:t>1/26/2024</a:t>
            </a:fld>
            <a:endParaRPr lang="en-US" dirty="0"/>
          </a:p>
        </p:txBody>
      </p:sp>
      <p:sp>
        <p:nvSpPr>
          <p:cNvPr id="5" name="Footer Placeholder 4">
            <a:extLst>
              <a:ext uri="{FF2B5EF4-FFF2-40B4-BE49-F238E27FC236}">
                <a16:creationId xmlns:a16="http://schemas.microsoft.com/office/drawing/2014/main" id="{AC9CFF4F-C76F-0345-94FB-C1BED3BEF0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65ECC-97C4-ED48-884B-5AD5EAAE407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65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E604-167B-2D4D-B424-ABA6901501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9A354-A0DF-644F-9089-C573C6E629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7887F-9BAE-FB44-8358-D86A88214D99}"/>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5" name="Footer Placeholder 4">
            <a:extLst>
              <a:ext uri="{FF2B5EF4-FFF2-40B4-BE49-F238E27FC236}">
                <a16:creationId xmlns:a16="http://schemas.microsoft.com/office/drawing/2014/main" id="{78A2B27E-1119-CA45-ABE2-3843DE6AE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E9310E-6352-4646-8142-71BB40F487B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516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36F3-6533-A547-B56D-740C8A18B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5FAEB-0EF1-2448-8BD4-F5231DBE8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AF54-B887-0949-A151-F696E2BE9CC9}"/>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5" name="Footer Placeholder 4">
            <a:extLst>
              <a:ext uri="{FF2B5EF4-FFF2-40B4-BE49-F238E27FC236}">
                <a16:creationId xmlns:a16="http://schemas.microsoft.com/office/drawing/2014/main" id="{3D26BFF2-5908-C84D-B24F-4F84318416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2B4067-27F2-F443-BB66-8511B81A855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0975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84AD-8C36-BE49-9099-FE2F2FB5F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A8CB6-43D1-1C4A-AC66-2E69020F68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BB919-39A5-9F4F-8190-FA455A6DB8ED}"/>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5" name="Footer Placeholder 4">
            <a:extLst>
              <a:ext uri="{FF2B5EF4-FFF2-40B4-BE49-F238E27FC236}">
                <a16:creationId xmlns:a16="http://schemas.microsoft.com/office/drawing/2014/main" id="{0EF1395F-8682-DE48-82F1-DE1B75606A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CCB726-AD95-6742-AA4B-9754CC2C013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4616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ACD1-235E-9945-8F4E-7BB06965A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00622-0A24-674B-BBFC-EA3D14066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B62137-A9AB-1441-8D7E-D2359510D7E7}"/>
              </a:ext>
            </a:extLst>
          </p:cNvPr>
          <p:cNvSpPr>
            <a:spLocks noGrp="1"/>
          </p:cNvSpPr>
          <p:nvPr>
            <p:ph type="dt" sz="half" idx="10"/>
          </p:nvPr>
        </p:nvSpPr>
        <p:spPr/>
        <p:txBody>
          <a:bodyPr/>
          <a:lstStyle/>
          <a:p>
            <a:fld id="{48A87A34-81AB-432B-8DAE-1953F412C126}" type="datetimeFigureOut">
              <a:rPr lang="en-US" smtClean="0"/>
              <a:t>1/26/2024</a:t>
            </a:fld>
            <a:endParaRPr lang="en-US" dirty="0"/>
          </a:p>
        </p:txBody>
      </p:sp>
      <p:sp>
        <p:nvSpPr>
          <p:cNvPr id="5" name="Footer Placeholder 4">
            <a:extLst>
              <a:ext uri="{FF2B5EF4-FFF2-40B4-BE49-F238E27FC236}">
                <a16:creationId xmlns:a16="http://schemas.microsoft.com/office/drawing/2014/main" id="{49E8AF28-2F0E-3044-B2AA-087C8A66A0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176CB-CE75-704D-906A-C1638AD779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23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7884-CBA5-BF44-AD13-F28319A0B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33CB2-7664-F641-BD5A-627B45A021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DAE77-7944-B74C-9C29-2C3941E764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DC3FB-385B-5E48-836C-F3B85DE5881B}"/>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6" name="Footer Placeholder 5">
            <a:extLst>
              <a:ext uri="{FF2B5EF4-FFF2-40B4-BE49-F238E27FC236}">
                <a16:creationId xmlns:a16="http://schemas.microsoft.com/office/drawing/2014/main" id="{E68CED72-6147-B646-8D74-16D4277A8D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D5C19B-C23E-E54E-901C-250AAB6B39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918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F961-C11A-4F4E-AE32-977E1CB09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8DFAA-629E-D943-8940-C6991FEFE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934E66-155E-E644-B40D-0B9069F73C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215FE-3ABE-2B4F-9F21-7BBB6F59E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5A9944-07F5-8A45-A6AC-1A6DC43B10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8DD10-4D30-D24C-8089-06D1D85CEA95}"/>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8" name="Footer Placeholder 7">
            <a:extLst>
              <a:ext uri="{FF2B5EF4-FFF2-40B4-BE49-F238E27FC236}">
                <a16:creationId xmlns:a16="http://schemas.microsoft.com/office/drawing/2014/main" id="{117AD052-68B0-174C-AF4A-DD7925942C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F04F9E-2A06-994F-89DB-22CACC03238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002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3CAB-D5AF-6B4E-BB4E-92F7E774E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D54BEC-5E83-B44E-8FC5-8B89D2C46A67}"/>
              </a:ext>
            </a:extLst>
          </p:cNvPr>
          <p:cNvSpPr>
            <a:spLocks noGrp="1"/>
          </p:cNvSpPr>
          <p:nvPr>
            <p:ph type="dt" sz="half" idx="10"/>
          </p:nvPr>
        </p:nvSpPr>
        <p:spPr/>
        <p:txBody>
          <a:bodyPr/>
          <a:lstStyle/>
          <a:p>
            <a:fld id="{48A87A34-81AB-432B-8DAE-1953F412C126}" type="datetimeFigureOut">
              <a:rPr lang="en-US" smtClean="0"/>
              <a:t>1/26/2024</a:t>
            </a:fld>
            <a:endParaRPr lang="en-US" dirty="0"/>
          </a:p>
        </p:txBody>
      </p:sp>
      <p:sp>
        <p:nvSpPr>
          <p:cNvPr id="4" name="Footer Placeholder 3">
            <a:extLst>
              <a:ext uri="{FF2B5EF4-FFF2-40B4-BE49-F238E27FC236}">
                <a16:creationId xmlns:a16="http://schemas.microsoft.com/office/drawing/2014/main" id="{29004123-0B71-2F4A-A8BD-2EB48C349A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F8295E-C1D7-464D-AC27-E479B2D51F8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32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6F591-A410-C64E-BD16-4BB74AA2CD29}"/>
              </a:ext>
            </a:extLst>
          </p:cNvPr>
          <p:cNvSpPr>
            <a:spLocks noGrp="1"/>
          </p:cNvSpPr>
          <p:nvPr>
            <p:ph type="dt" sz="half" idx="10"/>
          </p:nvPr>
        </p:nvSpPr>
        <p:spPr/>
        <p:txBody>
          <a:bodyPr/>
          <a:lstStyle/>
          <a:p>
            <a:fld id="{48A87A34-81AB-432B-8DAE-1953F412C126}" type="datetimeFigureOut">
              <a:rPr lang="en-US" smtClean="0"/>
              <a:t>1/26/2024</a:t>
            </a:fld>
            <a:endParaRPr lang="en-US" dirty="0"/>
          </a:p>
        </p:txBody>
      </p:sp>
      <p:sp>
        <p:nvSpPr>
          <p:cNvPr id="3" name="Footer Placeholder 2">
            <a:extLst>
              <a:ext uri="{FF2B5EF4-FFF2-40B4-BE49-F238E27FC236}">
                <a16:creationId xmlns:a16="http://schemas.microsoft.com/office/drawing/2014/main" id="{48CEC885-D48D-4242-BE0E-08A28E7055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536FA2-725E-6F45-B5D3-E3737ADB464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477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E6A-F24B-E04B-A3EC-0AFCCACAA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664B36-F9E0-2144-A402-C5F9A239D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288B5-D0C1-2B43-ABAF-ACB2777FE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E4272F-122D-724C-BC06-194CD37B58E1}"/>
              </a:ext>
            </a:extLst>
          </p:cNvPr>
          <p:cNvSpPr>
            <a:spLocks noGrp="1"/>
          </p:cNvSpPr>
          <p:nvPr>
            <p:ph type="dt" sz="half" idx="10"/>
          </p:nvPr>
        </p:nvSpPr>
        <p:spPr/>
        <p:txBody>
          <a:bodyPr/>
          <a:lstStyle/>
          <a:p>
            <a:fld id="{48A87A34-81AB-432B-8DAE-1953F412C126}" type="datetimeFigureOut">
              <a:rPr lang="en-US" smtClean="0"/>
              <a:pPr/>
              <a:t>1/26/2024</a:t>
            </a:fld>
            <a:endParaRPr lang="en-US" dirty="0"/>
          </a:p>
        </p:txBody>
      </p:sp>
      <p:sp>
        <p:nvSpPr>
          <p:cNvPr id="6" name="Footer Placeholder 5">
            <a:extLst>
              <a:ext uri="{FF2B5EF4-FFF2-40B4-BE49-F238E27FC236}">
                <a16:creationId xmlns:a16="http://schemas.microsoft.com/office/drawing/2014/main" id="{0A5C95BF-ADAA-6249-ACB0-4ACAD341D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3A1249-C2B0-8444-856A-EF9695F8420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1767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2DC6-59D5-FB44-B3BF-0427CE292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6818E-2A8A-7A4D-8C30-CBFB5F7DB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2475F-101E-1D41-98CA-F3BA4887E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6D01A-804A-C048-9FFF-F3B517805045}"/>
              </a:ext>
            </a:extLst>
          </p:cNvPr>
          <p:cNvSpPr>
            <a:spLocks noGrp="1"/>
          </p:cNvSpPr>
          <p:nvPr>
            <p:ph type="dt" sz="half" idx="10"/>
          </p:nvPr>
        </p:nvSpPr>
        <p:spPr/>
        <p:txBody>
          <a:bodyPr/>
          <a:lstStyle/>
          <a:p>
            <a:fld id="{48A87A34-81AB-432B-8DAE-1953F412C126}" type="datetimeFigureOut">
              <a:rPr lang="en-US" smtClean="0"/>
              <a:t>1/26/2024</a:t>
            </a:fld>
            <a:endParaRPr lang="en-US" dirty="0"/>
          </a:p>
        </p:txBody>
      </p:sp>
      <p:sp>
        <p:nvSpPr>
          <p:cNvPr id="6" name="Footer Placeholder 5">
            <a:extLst>
              <a:ext uri="{FF2B5EF4-FFF2-40B4-BE49-F238E27FC236}">
                <a16:creationId xmlns:a16="http://schemas.microsoft.com/office/drawing/2014/main" id="{95D37E1B-7CA6-7140-A2C9-FC2E8E896F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A8973E-5253-814C-945B-BF7B266CC86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3002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6C79E-4840-FA4F-8650-2319B000C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6AF77-75DC-A442-9CE6-0EA05F1C4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A7ABB-9079-0D45-AE1F-C15398EF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1/26/2024</a:t>
            </a:fld>
            <a:endParaRPr lang="en-US" dirty="0"/>
          </a:p>
        </p:txBody>
      </p:sp>
      <p:sp>
        <p:nvSpPr>
          <p:cNvPr id="5" name="Footer Placeholder 4">
            <a:extLst>
              <a:ext uri="{FF2B5EF4-FFF2-40B4-BE49-F238E27FC236}">
                <a16:creationId xmlns:a16="http://schemas.microsoft.com/office/drawing/2014/main" id="{9C2B3843-48A7-AA48-B454-1BD5389A0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7DA281-EFC5-CC4D-B498-0E4A796BE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4506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pwcpetersburg.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hyperlink" Target="https://www.ppls.org/about-the-library/" TargetMode="External"/><Relationship Id="rId3" Type="http://schemas.openxmlformats.org/officeDocument/2006/relationships/image" Target="../media/image3.png"/><Relationship Id="rId7" Type="http://schemas.openxmlformats.org/officeDocument/2006/relationships/hyperlink" Target="https://www.pathways-va.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pls.org/" TargetMode="External"/><Relationship Id="rId5" Type="http://schemas.openxmlformats.org/officeDocument/2006/relationships/hyperlink" Target="https://www.pwcpetersburg.org/"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B508A0-E8C3-D542-8B2A-B7DB7DEE05E0}"/>
              </a:ext>
            </a:extLst>
          </p:cNvPr>
          <p:cNvPicPr>
            <a:picLocks noChangeAspect="1"/>
          </p:cNvPicPr>
          <p:nvPr/>
        </p:nvPicPr>
        <p:blipFill>
          <a:blip r:embed="rId2"/>
          <a:stretch>
            <a:fillRect/>
          </a:stretch>
        </p:blipFill>
        <p:spPr>
          <a:xfrm>
            <a:off x="6658583" y="2582508"/>
            <a:ext cx="4895238" cy="3671429"/>
          </a:xfrm>
          <a:prstGeom prst="rect">
            <a:avLst/>
          </a:prstGeom>
          <a:ln>
            <a:noFill/>
          </a:ln>
          <a:effectLst>
            <a:softEdge rad="112500"/>
          </a:effectLst>
        </p:spPr>
      </p:pic>
      <p:pic>
        <p:nvPicPr>
          <p:cNvPr id="5" name="Picture 4">
            <a:extLst>
              <a:ext uri="{FF2B5EF4-FFF2-40B4-BE49-F238E27FC236}">
                <a16:creationId xmlns:a16="http://schemas.microsoft.com/office/drawing/2014/main" id="{CBD8EB6A-F4B8-024F-AEAD-45C7353A8C32}"/>
              </a:ext>
            </a:extLst>
          </p:cNvPr>
          <p:cNvPicPr>
            <a:picLocks noChangeAspect="1"/>
          </p:cNvPicPr>
          <p:nvPr/>
        </p:nvPicPr>
        <p:blipFill>
          <a:blip r:embed="rId3"/>
          <a:stretch>
            <a:fillRect/>
          </a:stretch>
        </p:blipFill>
        <p:spPr>
          <a:xfrm>
            <a:off x="1606138" y="-898292"/>
            <a:ext cx="8979724" cy="4376676"/>
          </a:xfrm>
          <a:prstGeom prst="rect">
            <a:avLst/>
          </a:prstGeom>
        </p:spPr>
      </p:pic>
      <p:sp>
        <p:nvSpPr>
          <p:cNvPr id="3" name="TextBox 2">
            <a:extLst>
              <a:ext uri="{FF2B5EF4-FFF2-40B4-BE49-F238E27FC236}">
                <a16:creationId xmlns:a16="http://schemas.microsoft.com/office/drawing/2014/main" id="{3FDBD5F0-F453-CF49-9F64-D56D619E8829}"/>
              </a:ext>
            </a:extLst>
          </p:cNvPr>
          <p:cNvSpPr txBox="1"/>
          <p:nvPr/>
        </p:nvSpPr>
        <p:spPr>
          <a:xfrm>
            <a:off x="4580483" y="6484751"/>
            <a:ext cx="2265428" cy="276999"/>
          </a:xfrm>
          <a:prstGeom prst="rect">
            <a:avLst/>
          </a:prstGeom>
          <a:noFill/>
        </p:spPr>
        <p:txBody>
          <a:bodyPr wrap="none" lIns="91440" tIns="45720" rIns="91440" bIns="45720" rtlCol="0" anchor="t">
            <a:spAutoFit/>
          </a:bodyPr>
          <a:lstStyle/>
          <a:p>
            <a:r>
              <a:rPr lang="en-US" sz="1200" dirty="0">
                <a:hlinkClick r:id="rId4"/>
              </a:rPr>
              <a:t>https://www.pwcpetersburg.org</a:t>
            </a:r>
            <a:endParaRPr lang="en-US" sz="1200" dirty="0"/>
          </a:p>
        </p:txBody>
      </p:sp>
      <p:sp>
        <p:nvSpPr>
          <p:cNvPr id="2" name="TextBox 1">
            <a:extLst>
              <a:ext uri="{FF2B5EF4-FFF2-40B4-BE49-F238E27FC236}">
                <a16:creationId xmlns:a16="http://schemas.microsoft.com/office/drawing/2014/main" id="{8639538F-6B7A-A984-A675-311E382BF82E}"/>
              </a:ext>
            </a:extLst>
          </p:cNvPr>
          <p:cNvSpPr txBox="1"/>
          <p:nvPr/>
        </p:nvSpPr>
        <p:spPr>
          <a:xfrm>
            <a:off x="951737" y="3233854"/>
            <a:ext cx="406667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Cambria"/>
                <a:ea typeface="Cambria"/>
                <a:cs typeface="Calibri"/>
              </a:rPr>
              <a:t>Annual Report</a:t>
            </a:r>
            <a:endParaRPr lang="en-US" sz="4400" b="1" dirty="0">
              <a:latin typeface="Cambria"/>
              <a:ea typeface="Cambria"/>
              <a:cs typeface="Times New Roman"/>
            </a:endParaRPr>
          </a:p>
          <a:p>
            <a:pPr algn="ctr"/>
            <a:r>
              <a:rPr lang="en-US" sz="4400" dirty="0">
                <a:latin typeface="Cambria"/>
                <a:ea typeface="Cambria"/>
                <a:cs typeface="Calibri" panose="020F0502020204030204"/>
              </a:rPr>
              <a:t>2021-2023</a:t>
            </a:r>
            <a:r>
              <a:rPr lang="en-US" sz="3200" b="1" dirty="0">
                <a:latin typeface="Cambria"/>
                <a:ea typeface="Cambria"/>
                <a:cs typeface="Calibri" panose="020F0502020204030204"/>
              </a:rPr>
              <a:t> </a:t>
            </a:r>
          </a:p>
        </p:txBody>
      </p:sp>
    </p:spTree>
    <p:extLst>
      <p:ext uri="{BB962C8B-B14F-4D97-AF65-F5344CB8AC3E}">
        <p14:creationId xmlns:p14="http://schemas.microsoft.com/office/powerpoint/2010/main" val="3795623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801794-00DC-B278-2F3C-598CAC6169BB}"/>
              </a:ext>
            </a:extLst>
          </p:cNvPr>
          <p:cNvPicPr>
            <a:picLocks noChangeAspect="1"/>
          </p:cNvPicPr>
          <p:nvPr/>
        </p:nvPicPr>
        <p:blipFill>
          <a:blip r:embed="rId2"/>
          <a:stretch>
            <a:fillRect/>
          </a:stretch>
        </p:blipFill>
        <p:spPr>
          <a:xfrm>
            <a:off x="5250288" y="2415830"/>
            <a:ext cx="2743200" cy="2713214"/>
          </a:xfrm>
          <a:prstGeom prst="rect">
            <a:avLst/>
          </a:prstGeom>
        </p:spPr>
      </p:pic>
      <p:pic>
        <p:nvPicPr>
          <p:cNvPr id="6" name="Picture 5">
            <a:extLst>
              <a:ext uri="{FF2B5EF4-FFF2-40B4-BE49-F238E27FC236}">
                <a16:creationId xmlns:a16="http://schemas.microsoft.com/office/drawing/2014/main" id="{13FB4FF8-A6EE-79FD-1BF5-2D5F4864EBD4}"/>
              </a:ext>
            </a:extLst>
          </p:cNvPr>
          <p:cNvPicPr>
            <a:picLocks noChangeAspect="1"/>
          </p:cNvPicPr>
          <p:nvPr/>
        </p:nvPicPr>
        <p:blipFill>
          <a:blip r:embed="rId3"/>
          <a:stretch>
            <a:fillRect/>
          </a:stretch>
        </p:blipFill>
        <p:spPr>
          <a:xfrm>
            <a:off x="3425780" y="3037769"/>
            <a:ext cx="3129566" cy="3540687"/>
          </a:xfrm>
          <a:prstGeom prst="rect">
            <a:avLst/>
          </a:prstGeom>
        </p:spPr>
      </p:pic>
      <p:pic>
        <p:nvPicPr>
          <p:cNvPr id="7" name="Picture 6">
            <a:extLst>
              <a:ext uri="{FF2B5EF4-FFF2-40B4-BE49-F238E27FC236}">
                <a16:creationId xmlns:a16="http://schemas.microsoft.com/office/drawing/2014/main" id="{CEB508A0-E8C3-D542-8B2A-B7DB7DEE05E0}"/>
              </a:ext>
            </a:extLst>
          </p:cNvPr>
          <p:cNvPicPr>
            <a:picLocks noChangeAspect="1"/>
          </p:cNvPicPr>
          <p:nvPr/>
        </p:nvPicPr>
        <p:blipFill>
          <a:blip r:embed="rId4"/>
          <a:stretch>
            <a:fillRect/>
          </a:stretch>
        </p:blipFill>
        <p:spPr>
          <a:xfrm>
            <a:off x="409747" y="2356030"/>
            <a:ext cx="3490255" cy="3647118"/>
          </a:xfrm>
          <a:prstGeom prst="rect">
            <a:avLst/>
          </a:prstGeom>
          <a:ln>
            <a:noFill/>
          </a:ln>
          <a:effectLst>
            <a:softEdge rad="88900"/>
          </a:effectLst>
        </p:spPr>
      </p:pic>
      <p:pic>
        <p:nvPicPr>
          <p:cNvPr id="5" name="Picture 4">
            <a:extLst>
              <a:ext uri="{FF2B5EF4-FFF2-40B4-BE49-F238E27FC236}">
                <a16:creationId xmlns:a16="http://schemas.microsoft.com/office/drawing/2014/main" id="{CBD8EB6A-F4B8-024F-AEAD-45C7353A8C32}"/>
              </a:ext>
            </a:extLst>
          </p:cNvPr>
          <p:cNvPicPr>
            <a:picLocks noChangeAspect="1"/>
          </p:cNvPicPr>
          <p:nvPr/>
        </p:nvPicPr>
        <p:blipFill>
          <a:blip r:embed="rId5"/>
          <a:stretch>
            <a:fillRect/>
          </a:stretch>
        </p:blipFill>
        <p:spPr>
          <a:xfrm>
            <a:off x="1606138" y="-898292"/>
            <a:ext cx="8979724" cy="4376676"/>
          </a:xfrm>
          <a:prstGeom prst="rect">
            <a:avLst/>
          </a:prstGeom>
        </p:spPr>
      </p:pic>
      <p:sp>
        <p:nvSpPr>
          <p:cNvPr id="10" name="TextBox 9">
            <a:extLst>
              <a:ext uri="{FF2B5EF4-FFF2-40B4-BE49-F238E27FC236}">
                <a16:creationId xmlns:a16="http://schemas.microsoft.com/office/drawing/2014/main" id="{BD70F9EB-FFBB-134A-B73B-8CF9E8257D99}"/>
              </a:ext>
            </a:extLst>
          </p:cNvPr>
          <p:cNvSpPr txBox="1"/>
          <p:nvPr/>
        </p:nvSpPr>
        <p:spPr>
          <a:xfrm>
            <a:off x="10638227" y="2270171"/>
            <a:ext cx="1059887" cy="523220"/>
          </a:xfrm>
          <a:prstGeom prst="rect">
            <a:avLst/>
          </a:prstGeom>
          <a:noFill/>
        </p:spPr>
        <p:txBody>
          <a:bodyPr wrap="square" lIns="91440" tIns="45720" rIns="91440" bIns="45720" rtlCol="0" anchor="t">
            <a:spAutoFit/>
          </a:bodyPr>
          <a:lstStyle/>
          <a:p>
            <a:r>
              <a:rPr lang="en-US" sz="2800" dirty="0">
                <a:latin typeface="Britannic Bold"/>
              </a:rPr>
              <a:t>2021</a:t>
            </a:r>
          </a:p>
        </p:txBody>
      </p:sp>
      <p:sp>
        <p:nvSpPr>
          <p:cNvPr id="2" name="TextBox 1">
            <a:extLst>
              <a:ext uri="{FF2B5EF4-FFF2-40B4-BE49-F238E27FC236}">
                <a16:creationId xmlns:a16="http://schemas.microsoft.com/office/drawing/2014/main" id="{07710FE9-1528-1946-A4F9-0E50E03E40E8}"/>
              </a:ext>
            </a:extLst>
          </p:cNvPr>
          <p:cNvSpPr txBox="1"/>
          <p:nvPr/>
        </p:nvSpPr>
        <p:spPr>
          <a:xfrm>
            <a:off x="7988403" y="2723422"/>
            <a:ext cx="3899615" cy="3970318"/>
          </a:xfrm>
          <a:prstGeom prst="rect">
            <a:avLst/>
          </a:prstGeom>
          <a:noFill/>
        </p:spPr>
        <p:txBody>
          <a:bodyPr wrap="square" lIns="91440" tIns="45720" rIns="91440" bIns="45720" rtlCol="0" anchor="t">
            <a:spAutoFit/>
          </a:bodyPr>
          <a:lstStyle/>
          <a:p>
            <a:r>
              <a:rPr lang="en-US" dirty="0"/>
              <a:t>Like the rest of the nation, PWC moved into the first full year of the COVID-19 pandemic holding meetings and events virtually and sharing information. From 2021 through 2023, e-newsletter distribution grew </a:t>
            </a:r>
            <a:r>
              <a:rPr lang="en-US" dirty="0">
                <a:cs typeface="Calibri"/>
              </a:rPr>
              <a:t>significantly.  Subscribers received a total of 20 e-newsletters during those years. The e-newsletters were an important part of PWC's research meeting partnership with VCU Massey Cancer Center. They featured links to resources and event announcements.</a:t>
            </a:r>
          </a:p>
        </p:txBody>
      </p:sp>
    </p:spTree>
    <p:extLst>
      <p:ext uri="{BB962C8B-B14F-4D97-AF65-F5344CB8AC3E}">
        <p14:creationId xmlns:p14="http://schemas.microsoft.com/office/powerpoint/2010/main" val="1580694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3667-9CF5-E525-1256-850B5578A4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4F136C-6A2B-FFAC-B850-36A7B1104F5C}"/>
              </a:ext>
            </a:extLst>
          </p:cNvPr>
          <p:cNvPicPr>
            <a:picLocks noChangeAspect="1"/>
          </p:cNvPicPr>
          <p:nvPr/>
        </p:nvPicPr>
        <p:blipFill>
          <a:blip r:embed="rId2"/>
          <a:stretch>
            <a:fillRect/>
          </a:stretch>
        </p:blipFill>
        <p:spPr>
          <a:xfrm>
            <a:off x="1606138" y="-906007"/>
            <a:ext cx="8979724" cy="4376676"/>
          </a:xfrm>
          <a:prstGeom prst="rect">
            <a:avLst/>
          </a:prstGeom>
        </p:spPr>
      </p:pic>
      <p:sp>
        <p:nvSpPr>
          <p:cNvPr id="10" name="TextBox 9">
            <a:extLst>
              <a:ext uri="{FF2B5EF4-FFF2-40B4-BE49-F238E27FC236}">
                <a16:creationId xmlns:a16="http://schemas.microsoft.com/office/drawing/2014/main" id="{01C74942-7CAD-777C-D809-E8A3E79EFF7D}"/>
              </a:ext>
            </a:extLst>
          </p:cNvPr>
          <p:cNvSpPr txBox="1"/>
          <p:nvPr/>
        </p:nvSpPr>
        <p:spPr>
          <a:xfrm>
            <a:off x="5564444" y="2236047"/>
            <a:ext cx="1063112" cy="523220"/>
          </a:xfrm>
          <a:prstGeom prst="rect">
            <a:avLst/>
          </a:prstGeom>
          <a:noFill/>
        </p:spPr>
        <p:txBody>
          <a:bodyPr wrap="none" lIns="91440" tIns="45720" rIns="91440" bIns="45720" rtlCol="0" anchor="t">
            <a:spAutoFit/>
          </a:bodyPr>
          <a:lstStyle/>
          <a:p>
            <a:r>
              <a:rPr lang="en-US" sz="2800" dirty="0">
                <a:latin typeface="Britannic Bold"/>
              </a:rPr>
              <a:t>2022</a:t>
            </a:r>
          </a:p>
        </p:txBody>
      </p:sp>
      <p:pic>
        <p:nvPicPr>
          <p:cNvPr id="3" name="Picture 2">
            <a:extLst>
              <a:ext uri="{FF2B5EF4-FFF2-40B4-BE49-F238E27FC236}">
                <a16:creationId xmlns:a16="http://schemas.microsoft.com/office/drawing/2014/main" id="{2E9F3B8D-143B-75D0-DBA5-C56D2D4B35F2}"/>
              </a:ext>
            </a:extLst>
          </p:cNvPr>
          <p:cNvPicPr>
            <a:picLocks noChangeAspect="1"/>
          </p:cNvPicPr>
          <p:nvPr/>
        </p:nvPicPr>
        <p:blipFill>
          <a:blip r:embed="rId3"/>
          <a:stretch>
            <a:fillRect/>
          </a:stretch>
        </p:blipFill>
        <p:spPr>
          <a:xfrm>
            <a:off x="6569870" y="2237743"/>
            <a:ext cx="5048068" cy="2701731"/>
          </a:xfrm>
          <a:prstGeom prst="rect">
            <a:avLst/>
          </a:prstGeom>
        </p:spPr>
      </p:pic>
      <p:pic>
        <p:nvPicPr>
          <p:cNvPr id="2" name="Picture 1">
            <a:extLst>
              <a:ext uri="{FF2B5EF4-FFF2-40B4-BE49-F238E27FC236}">
                <a16:creationId xmlns:a16="http://schemas.microsoft.com/office/drawing/2014/main" id="{5D30FAED-42CE-F686-160A-3A59CE036FE5}"/>
              </a:ext>
            </a:extLst>
          </p:cNvPr>
          <p:cNvPicPr>
            <a:picLocks noChangeAspect="1"/>
          </p:cNvPicPr>
          <p:nvPr/>
        </p:nvPicPr>
        <p:blipFill>
          <a:blip r:embed="rId4"/>
          <a:stretch>
            <a:fillRect/>
          </a:stretch>
        </p:blipFill>
        <p:spPr>
          <a:xfrm>
            <a:off x="7132638" y="4062190"/>
            <a:ext cx="4202569" cy="2438160"/>
          </a:xfrm>
          <a:prstGeom prst="rect">
            <a:avLst/>
          </a:prstGeom>
        </p:spPr>
      </p:pic>
      <p:pic>
        <p:nvPicPr>
          <p:cNvPr id="4" name="Picture 3">
            <a:extLst>
              <a:ext uri="{FF2B5EF4-FFF2-40B4-BE49-F238E27FC236}">
                <a16:creationId xmlns:a16="http://schemas.microsoft.com/office/drawing/2014/main" id="{3C61F8D3-9BD1-9C33-F1CB-BD061D65C56F}"/>
              </a:ext>
            </a:extLst>
          </p:cNvPr>
          <p:cNvPicPr>
            <a:picLocks noChangeAspect="1"/>
          </p:cNvPicPr>
          <p:nvPr/>
        </p:nvPicPr>
        <p:blipFill>
          <a:blip r:embed="rId5"/>
          <a:stretch>
            <a:fillRect/>
          </a:stretch>
        </p:blipFill>
        <p:spPr>
          <a:xfrm>
            <a:off x="426244" y="2236776"/>
            <a:ext cx="5195886" cy="2467787"/>
          </a:xfrm>
          <a:prstGeom prst="rect">
            <a:avLst/>
          </a:prstGeom>
        </p:spPr>
      </p:pic>
      <p:sp>
        <p:nvSpPr>
          <p:cNvPr id="6" name="TextBox 5">
            <a:extLst>
              <a:ext uri="{FF2B5EF4-FFF2-40B4-BE49-F238E27FC236}">
                <a16:creationId xmlns:a16="http://schemas.microsoft.com/office/drawing/2014/main" id="{4D32C32D-255B-C245-A548-47082D4CCF90}"/>
              </a:ext>
            </a:extLst>
          </p:cNvPr>
          <p:cNvSpPr txBox="1"/>
          <p:nvPr/>
        </p:nvSpPr>
        <p:spPr>
          <a:xfrm>
            <a:off x="428625" y="4804171"/>
            <a:ext cx="613767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General Body and Board meetings continued to work well for most of 2022. In fact, VCU Massey Cancer Center staff members who attended the March meeting in recognition of Colorectal Cancer Awareness Month were impressed by featured speaker Samuel Griffin III. Griffin was invited to give his testimonial in a VCU Massey Cancer Center video. PWC uses the Zoom platform.</a:t>
            </a:r>
            <a:endParaRPr lang="en-US" dirty="0"/>
          </a:p>
        </p:txBody>
      </p:sp>
    </p:spTree>
    <p:extLst>
      <p:ext uri="{BB962C8B-B14F-4D97-AF65-F5344CB8AC3E}">
        <p14:creationId xmlns:p14="http://schemas.microsoft.com/office/powerpoint/2010/main" val="239624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3879-C8ED-7AD8-8B13-52D6FFC5B6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FCCA78-3679-433D-7E72-E54E90FF4D3B}"/>
              </a:ext>
            </a:extLst>
          </p:cNvPr>
          <p:cNvPicPr>
            <a:picLocks noChangeAspect="1"/>
          </p:cNvPicPr>
          <p:nvPr/>
        </p:nvPicPr>
        <p:blipFill>
          <a:blip r:embed="rId2"/>
          <a:stretch>
            <a:fillRect/>
          </a:stretch>
        </p:blipFill>
        <p:spPr>
          <a:xfrm>
            <a:off x="1605784" y="-916607"/>
            <a:ext cx="8979724" cy="4376676"/>
          </a:xfrm>
          <a:prstGeom prst="rect">
            <a:avLst/>
          </a:prstGeom>
        </p:spPr>
      </p:pic>
      <p:sp>
        <p:nvSpPr>
          <p:cNvPr id="10" name="TextBox 9">
            <a:extLst>
              <a:ext uri="{FF2B5EF4-FFF2-40B4-BE49-F238E27FC236}">
                <a16:creationId xmlns:a16="http://schemas.microsoft.com/office/drawing/2014/main" id="{0C9AF290-7CAE-B09A-C951-CA78B043AE1E}"/>
              </a:ext>
            </a:extLst>
          </p:cNvPr>
          <p:cNvSpPr txBox="1"/>
          <p:nvPr/>
        </p:nvSpPr>
        <p:spPr>
          <a:xfrm>
            <a:off x="5628211" y="2237974"/>
            <a:ext cx="1063112" cy="523220"/>
          </a:xfrm>
          <a:prstGeom prst="rect">
            <a:avLst/>
          </a:prstGeom>
          <a:noFill/>
        </p:spPr>
        <p:txBody>
          <a:bodyPr wrap="none" lIns="91440" tIns="45720" rIns="91440" bIns="45720" rtlCol="0" anchor="t">
            <a:spAutoFit/>
          </a:bodyPr>
          <a:lstStyle/>
          <a:p>
            <a:r>
              <a:rPr lang="en-US" sz="2800" dirty="0">
                <a:latin typeface="Britannic Bold"/>
              </a:rPr>
              <a:t>2022</a:t>
            </a:r>
          </a:p>
        </p:txBody>
      </p:sp>
      <p:pic>
        <p:nvPicPr>
          <p:cNvPr id="3" name="Picture 2">
            <a:extLst>
              <a:ext uri="{FF2B5EF4-FFF2-40B4-BE49-F238E27FC236}">
                <a16:creationId xmlns:a16="http://schemas.microsoft.com/office/drawing/2014/main" id="{FB9FCA59-3EF4-EA7D-0F76-3B367B6A46DF}"/>
              </a:ext>
            </a:extLst>
          </p:cNvPr>
          <p:cNvPicPr>
            <a:picLocks noChangeAspect="1"/>
          </p:cNvPicPr>
          <p:nvPr/>
        </p:nvPicPr>
        <p:blipFill>
          <a:blip r:embed="rId3"/>
          <a:stretch>
            <a:fillRect/>
          </a:stretch>
        </p:blipFill>
        <p:spPr>
          <a:xfrm>
            <a:off x="7555084" y="2082962"/>
            <a:ext cx="3586014" cy="4487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A69A1BEC-012C-D371-74E7-C3BF41344D3C}"/>
              </a:ext>
            </a:extLst>
          </p:cNvPr>
          <p:cNvSpPr txBox="1"/>
          <p:nvPr/>
        </p:nvSpPr>
        <p:spPr>
          <a:xfrm>
            <a:off x="428625" y="4804171"/>
            <a:ext cx="613767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 highlight of 2022 was celebrating PWC's 10 years serving as what Vice Chair Annie Mickens calls a "Community Connector." The Annual Meeting, held in October, included dinner, anniversary cake, and the transition of leadership. Outgoing PWC Chair Debbie Jones shared cake-cutting duties with incoming  PWC Chair Monique Lindsey-Howell.</a:t>
            </a:r>
            <a:endParaRPr lang="en-US" dirty="0"/>
          </a:p>
        </p:txBody>
      </p:sp>
      <p:pic>
        <p:nvPicPr>
          <p:cNvPr id="4" name="Picture 3">
            <a:extLst>
              <a:ext uri="{FF2B5EF4-FFF2-40B4-BE49-F238E27FC236}">
                <a16:creationId xmlns:a16="http://schemas.microsoft.com/office/drawing/2014/main" id="{9A15EEEF-37EA-C6E3-5D88-133CBDC154EB}"/>
              </a:ext>
            </a:extLst>
          </p:cNvPr>
          <p:cNvPicPr>
            <a:picLocks noChangeAspect="1"/>
          </p:cNvPicPr>
          <p:nvPr/>
        </p:nvPicPr>
        <p:blipFill>
          <a:blip r:embed="rId4"/>
          <a:stretch>
            <a:fillRect/>
          </a:stretch>
        </p:blipFill>
        <p:spPr>
          <a:xfrm rot="16200000">
            <a:off x="1469831" y="1383941"/>
            <a:ext cx="2461347" cy="4167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14327A5D-05FF-CB44-227E-F14494A6DDFA}"/>
              </a:ext>
            </a:extLst>
          </p:cNvPr>
          <p:cNvPicPr>
            <a:picLocks noChangeAspect="1"/>
          </p:cNvPicPr>
          <p:nvPr/>
        </p:nvPicPr>
        <p:blipFill>
          <a:blip r:embed="rId5"/>
          <a:stretch>
            <a:fillRect/>
          </a:stretch>
        </p:blipFill>
        <p:spPr>
          <a:xfrm>
            <a:off x="4647189" y="2874080"/>
            <a:ext cx="2851614" cy="1938098"/>
          </a:xfrm>
          <a:prstGeom prst="rect">
            <a:avLst/>
          </a:prstGeom>
          <a:ln>
            <a:noFill/>
          </a:ln>
          <a:effectLst>
            <a:softEdge rad="112500"/>
          </a:effectLst>
        </p:spPr>
      </p:pic>
    </p:spTree>
    <p:extLst>
      <p:ext uri="{BB962C8B-B14F-4D97-AF65-F5344CB8AC3E}">
        <p14:creationId xmlns:p14="http://schemas.microsoft.com/office/powerpoint/2010/main" val="2377434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8EB6A-F4B8-024F-AEAD-45C7353A8C32}"/>
              </a:ext>
            </a:extLst>
          </p:cNvPr>
          <p:cNvPicPr>
            <a:picLocks noChangeAspect="1"/>
          </p:cNvPicPr>
          <p:nvPr/>
        </p:nvPicPr>
        <p:blipFill>
          <a:blip r:embed="rId2"/>
          <a:stretch>
            <a:fillRect/>
          </a:stretch>
        </p:blipFill>
        <p:spPr>
          <a:xfrm>
            <a:off x="1606138" y="-947676"/>
            <a:ext cx="8979724" cy="4376676"/>
          </a:xfrm>
          <a:prstGeom prst="rect">
            <a:avLst/>
          </a:prstGeom>
        </p:spPr>
      </p:pic>
      <p:sp>
        <p:nvSpPr>
          <p:cNvPr id="10" name="TextBox 9">
            <a:extLst>
              <a:ext uri="{FF2B5EF4-FFF2-40B4-BE49-F238E27FC236}">
                <a16:creationId xmlns:a16="http://schemas.microsoft.com/office/drawing/2014/main" id="{BD70F9EB-FFBB-134A-B73B-8CF9E8257D99}"/>
              </a:ext>
            </a:extLst>
          </p:cNvPr>
          <p:cNvSpPr txBox="1"/>
          <p:nvPr/>
        </p:nvSpPr>
        <p:spPr>
          <a:xfrm>
            <a:off x="657100" y="2377494"/>
            <a:ext cx="1063112" cy="523220"/>
          </a:xfrm>
          <a:prstGeom prst="rect">
            <a:avLst/>
          </a:prstGeom>
          <a:noFill/>
        </p:spPr>
        <p:txBody>
          <a:bodyPr wrap="none" lIns="91440" tIns="45720" rIns="91440" bIns="45720" rtlCol="0" anchor="t">
            <a:spAutoFit/>
          </a:bodyPr>
          <a:lstStyle/>
          <a:p>
            <a:r>
              <a:rPr lang="en-US" sz="2800" dirty="0">
                <a:latin typeface="Britannic Bold"/>
              </a:rPr>
              <a:t>2023</a:t>
            </a:r>
          </a:p>
        </p:txBody>
      </p:sp>
      <p:pic>
        <p:nvPicPr>
          <p:cNvPr id="2" name="Picture 1">
            <a:extLst>
              <a:ext uri="{FF2B5EF4-FFF2-40B4-BE49-F238E27FC236}">
                <a16:creationId xmlns:a16="http://schemas.microsoft.com/office/drawing/2014/main" id="{B3116680-507C-76F8-1357-329B882934D8}"/>
              </a:ext>
            </a:extLst>
          </p:cNvPr>
          <p:cNvPicPr>
            <a:picLocks noChangeAspect="1"/>
          </p:cNvPicPr>
          <p:nvPr/>
        </p:nvPicPr>
        <p:blipFill rotWithShape="1">
          <a:blip r:embed="rId3"/>
          <a:srcRect r="4179" b="908"/>
          <a:stretch/>
        </p:blipFill>
        <p:spPr>
          <a:xfrm>
            <a:off x="506569" y="2840235"/>
            <a:ext cx="3032706" cy="1741121"/>
          </a:xfrm>
          <a:prstGeom prst="rect">
            <a:avLst/>
          </a:prstGeom>
        </p:spPr>
      </p:pic>
      <p:pic>
        <p:nvPicPr>
          <p:cNvPr id="3" name="Picture 2">
            <a:extLst>
              <a:ext uri="{FF2B5EF4-FFF2-40B4-BE49-F238E27FC236}">
                <a16:creationId xmlns:a16="http://schemas.microsoft.com/office/drawing/2014/main" id="{860137DB-34C3-19E8-BB2B-3CF2E4DA0593}"/>
              </a:ext>
            </a:extLst>
          </p:cNvPr>
          <p:cNvPicPr>
            <a:picLocks noChangeAspect="1"/>
          </p:cNvPicPr>
          <p:nvPr/>
        </p:nvPicPr>
        <p:blipFill>
          <a:blip r:embed="rId4"/>
          <a:stretch>
            <a:fillRect/>
          </a:stretch>
        </p:blipFill>
        <p:spPr>
          <a:xfrm>
            <a:off x="313386" y="4581734"/>
            <a:ext cx="2743200" cy="1815771"/>
          </a:xfrm>
          <a:prstGeom prst="rect">
            <a:avLst/>
          </a:prstGeom>
        </p:spPr>
      </p:pic>
      <p:pic>
        <p:nvPicPr>
          <p:cNvPr id="7" name="Picture 6">
            <a:extLst>
              <a:ext uri="{FF2B5EF4-FFF2-40B4-BE49-F238E27FC236}">
                <a16:creationId xmlns:a16="http://schemas.microsoft.com/office/drawing/2014/main" id="{CF12E995-8566-30EF-36D5-3A784AEB5FE2}"/>
              </a:ext>
            </a:extLst>
          </p:cNvPr>
          <p:cNvPicPr>
            <a:picLocks noChangeAspect="1"/>
          </p:cNvPicPr>
          <p:nvPr/>
        </p:nvPicPr>
        <p:blipFill>
          <a:blip r:embed="rId5"/>
          <a:stretch>
            <a:fillRect/>
          </a:stretch>
        </p:blipFill>
        <p:spPr>
          <a:xfrm>
            <a:off x="8931498" y="2362200"/>
            <a:ext cx="2743200" cy="3657600"/>
          </a:xfrm>
          <a:prstGeom prst="rect">
            <a:avLst/>
          </a:prstGeom>
        </p:spPr>
      </p:pic>
      <p:pic>
        <p:nvPicPr>
          <p:cNvPr id="6" name="Picture 5">
            <a:extLst>
              <a:ext uri="{FF2B5EF4-FFF2-40B4-BE49-F238E27FC236}">
                <a16:creationId xmlns:a16="http://schemas.microsoft.com/office/drawing/2014/main" id="{085BEE82-B08D-9996-6592-6E091FAFE699}"/>
              </a:ext>
            </a:extLst>
          </p:cNvPr>
          <p:cNvPicPr>
            <a:picLocks noChangeAspect="1"/>
          </p:cNvPicPr>
          <p:nvPr/>
        </p:nvPicPr>
        <p:blipFill>
          <a:blip r:embed="rId6"/>
          <a:stretch>
            <a:fillRect/>
          </a:stretch>
        </p:blipFill>
        <p:spPr>
          <a:xfrm>
            <a:off x="6420117" y="2142722"/>
            <a:ext cx="2916719" cy="2187540"/>
          </a:xfrm>
          <a:prstGeom prst="rect">
            <a:avLst/>
          </a:prstGeom>
          <a:ln>
            <a:noFill/>
          </a:ln>
          <a:effectLst>
            <a:softEdge rad="112500"/>
          </a:effectLst>
        </p:spPr>
      </p:pic>
      <p:pic>
        <p:nvPicPr>
          <p:cNvPr id="8" name="Picture 7">
            <a:extLst>
              <a:ext uri="{FF2B5EF4-FFF2-40B4-BE49-F238E27FC236}">
                <a16:creationId xmlns:a16="http://schemas.microsoft.com/office/drawing/2014/main" id="{641D4EED-184F-80DB-9373-EBE147EEF29B}"/>
              </a:ext>
            </a:extLst>
          </p:cNvPr>
          <p:cNvPicPr>
            <a:picLocks noChangeAspect="1"/>
          </p:cNvPicPr>
          <p:nvPr/>
        </p:nvPicPr>
        <p:blipFill>
          <a:blip r:embed="rId7"/>
          <a:stretch>
            <a:fillRect/>
          </a:stretch>
        </p:blipFill>
        <p:spPr>
          <a:xfrm>
            <a:off x="6731358" y="4074553"/>
            <a:ext cx="2743200" cy="2057400"/>
          </a:xfrm>
          <a:prstGeom prst="rect">
            <a:avLst/>
          </a:prstGeom>
          <a:ln>
            <a:noFill/>
          </a:ln>
          <a:effectLst>
            <a:softEdge rad="112500"/>
          </a:effectLst>
        </p:spPr>
      </p:pic>
      <p:sp>
        <p:nvSpPr>
          <p:cNvPr id="9" name="TextBox 8">
            <a:extLst>
              <a:ext uri="{FF2B5EF4-FFF2-40B4-BE49-F238E27FC236}">
                <a16:creationId xmlns:a16="http://schemas.microsoft.com/office/drawing/2014/main" id="{9F447680-D274-1466-4134-81C5E9CA063F}"/>
              </a:ext>
            </a:extLst>
          </p:cNvPr>
          <p:cNvSpPr txBox="1"/>
          <p:nvPr/>
        </p:nvSpPr>
        <p:spPr>
          <a:xfrm>
            <a:off x="3665115" y="2345027"/>
            <a:ext cx="275822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PWC leaders spent much of 2023 in strategic planning sessions, which included updating the Bylaws. All Board Meetings moved to Zoom, and General Body Meetings became </a:t>
            </a:r>
            <a:r>
              <a:rPr lang="en-US" i="1" dirty="0">
                <a:cs typeface="Calibri"/>
              </a:rPr>
              <a:t>hybrid</a:t>
            </a:r>
            <a:r>
              <a:rPr lang="en-US" dirty="0">
                <a:cs typeface="Calibri"/>
              </a:rPr>
              <a:t> (participating in-person and online via Zoom). PWC Secretary Katelyn Schifano set the Zoom for</a:t>
            </a:r>
            <a:r>
              <a:rPr lang="en-US" sz="1100" dirty="0">
                <a:cs typeface="Calibri"/>
              </a:rPr>
              <a:t> </a:t>
            </a:r>
            <a:r>
              <a:rPr lang="en-US" dirty="0">
                <a:cs typeface="Calibri"/>
              </a:rPr>
              <a:t>2023's Annual Meeting (right), moderated by PWC Chair Monique Lindsey-Howell. </a:t>
            </a:r>
          </a:p>
        </p:txBody>
      </p:sp>
    </p:spTree>
    <p:extLst>
      <p:ext uri="{BB962C8B-B14F-4D97-AF65-F5344CB8AC3E}">
        <p14:creationId xmlns:p14="http://schemas.microsoft.com/office/powerpoint/2010/main" val="2380519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9000" b="-9000"/>
          </a:stretch>
        </a:blipFill>
        <a:effectLst/>
      </p:bgPr>
    </p:bg>
    <p:spTree>
      <p:nvGrpSpPr>
        <p:cNvPr id="1" name="">
          <a:extLst>
            <a:ext uri="{FF2B5EF4-FFF2-40B4-BE49-F238E27FC236}">
              <a16:creationId xmlns:a16="http://schemas.microsoft.com/office/drawing/2014/main" id="{D716CF94-0352-E98E-EA05-38253668E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4DB81F-24D2-CF4C-463F-5B99C25BFC47}"/>
              </a:ext>
            </a:extLst>
          </p:cNvPr>
          <p:cNvPicPr>
            <a:picLocks noChangeAspect="1"/>
          </p:cNvPicPr>
          <p:nvPr/>
        </p:nvPicPr>
        <p:blipFill>
          <a:blip r:embed="rId3"/>
          <a:stretch>
            <a:fillRect/>
          </a:stretch>
        </p:blipFill>
        <p:spPr>
          <a:xfrm>
            <a:off x="1606138" y="-947676"/>
            <a:ext cx="8979724" cy="4376676"/>
          </a:xfrm>
          <a:prstGeom prst="rect">
            <a:avLst/>
          </a:prstGeom>
        </p:spPr>
      </p:pic>
      <p:sp>
        <p:nvSpPr>
          <p:cNvPr id="10" name="TextBox 9">
            <a:extLst>
              <a:ext uri="{FF2B5EF4-FFF2-40B4-BE49-F238E27FC236}">
                <a16:creationId xmlns:a16="http://schemas.microsoft.com/office/drawing/2014/main" id="{73F0632C-A71F-4CCE-53F7-C656D2935152}"/>
              </a:ext>
            </a:extLst>
          </p:cNvPr>
          <p:cNvSpPr txBox="1"/>
          <p:nvPr/>
        </p:nvSpPr>
        <p:spPr>
          <a:xfrm>
            <a:off x="2773814" y="2248355"/>
            <a:ext cx="2773516" cy="523220"/>
          </a:xfrm>
          <a:prstGeom prst="rect">
            <a:avLst/>
          </a:prstGeom>
          <a:noFill/>
        </p:spPr>
        <p:txBody>
          <a:bodyPr wrap="none" lIns="91440" tIns="45720" rIns="91440" bIns="45720" rtlCol="0" anchor="t">
            <a:spAutoFit/>
          </a:bodyPr>
          <a:lstStyle/>
          <a:p>
            <a:r>
              <a:rPr lang="en-US" sz="2800" dirty="0">
                <a:latin typeface="Britannic Bold"/>
              </a:rPr>
              <a:t>LOOKING AHEAD</a:t>
            </a:r>
          </a:p>
        </p:txBody>
      </p:sp>
      <p:pic>
        <p:nvPicPr>
          <p:cNvPr id="8" name="Picture 7">
            <a:extLst>
              <a:ext uri="{FF2B5EF4-FFF2-40B4-BE49-F238E27FC236}">
                <a16:creationId xmlns:a16="http://schemas.microsoft.com/office/drawing/2014/main" id="{E3239BCF-2F08-EA7D-D5AC-E32B5CF43DA4}"/>
              </a:ext>
            </a:extLst>
          </p:cNvPr>
          <p:cNvPicPr>
            <a:picLocks noChangeAspect="1"/>
          </p:cNvPicPr>
          <p:nvPr/>
        </p:nvPicPr>
        <p:blipFill>
          <a:blip r:embed="rId4"/>
          <a:stretch>
            <a:fillRect/>
          </a:stretch>
        </p:blipFill>
        <p:spPr>
          <a:xfrm>
            <a:off x="515155" y="2838585"/>
            <a:ext cx="5128900" cy="33809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DBF4230A-42DC-9AD7-FA1B-9DB703F9AD41}"/>
              </a:ext>
            </a:extLst>
          </p:cNvPr>
          <p:cNvSpPr txBox="1"/>
          <p:nvPr/>
        </p:nvSpPr>
        <p:spPr>
          <a:xfrm>
            <a:off x="5725733" y="1969395"/>
            <a:ext cx="594574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5"/>
              </a:rPr>
              <a:t>PWC</a:t>
            </a:r>
            <a:r>
              <a:rPr lang="en-US" dirty="0">
                <a:cs typeface="Calibri"/>
              </a:rPr>
              <a:t>'s 2024 Board Meetings will be held virtually (via Zoom), and General Body Meetings will be hybrid. In-person General Body Meetings are in the </a:t>
            </a:r>
            <a:r>
              <a:rPr lang="en-US" dirty="0">
                <a:cs typeface="Calibri"/>
                <a:hlinkClick r:id="rId6"/>
              </a:rPr>
              <a:t>Petersburg Public Library</a:t>
            </a:r>
            <a:r>
              <a:rPr lang="en-US" dirty="0">
                <a:cs typeface="Calibri"/>
              </a:rPr>
              <a:t>'s Multipurpose Room, 201 W. Washington Street. Meetings are the 3rd Wednesday of the month at 11:00 a.m. Two evening meetings are scheduled, also at the Petersburg Public Library:</a:t>
            </a:r>
            <a:endParaRPr lang="en-US" dirty="0"/>
          </a:p>
          <a:p>
            <a:pPr marL="285750" indent="-285750">
              <a:buFont typeface="Wingdings"/>
              <a:buChar char="v"/>
            </a:pPr>
            <a:r>
              <a:rPr lang="en-US" dirty="0">
                <a:cs typeface="Calibri"/>
              </a:rPr>
              <a:t>March 26th, 6:00-7:30 p.m.</a:t>
            </a:r>
          </a:p>
          <a:p>
            <a:pPr marL="285750" indent="-285750">
              <a:buFont typeface="Wingdings"/>
              <a:buChar char="v"/>
            </a:pPr>
            <a:r>
              <a:rPr lang="en-US" dirty="0">
                <a:cs typeface="Calibri"/>
              </a:rPr>
              <a:t>October 22nd, 6:00-7:30 p.m. Annual Meeting</a:t>
            </a:r>
          </a:p>
          <a:p>
            <a:endParaRPr lang="en-US" sz="1200" dirty="0">
              <a:cs typeface="Calibri"/>
            </a:endParaRPr>
          </a:p>
          <a:p>
            <a:r>
              <a:rPr lang="en-US" dirty="0">
                <a:cs typeface="Calibri"/>
              </a:rPr>
              <a:t>PWC ended 2023 with $12,242.75 in the its account with our Fiscal Sponsor, </a:t>
            </a:r>
            <a:r>
              <a:rPr lang="en-US" dirty="0">
                <a:cs typeface="Calibri"/>
                <a:hlinkClick r:id="rId7"/>
              </a:rPr>
              <a:t>Pathways</a:t>
            </a:r>
            <a:r>
              <a:rPr lang="en-US" dirty="0">
                <a:cs typeface="Calibri"/>
              </a:rPr>
              <a:t>. </a:t>
            </a:r>
            <a:endParaRPr lang="en-US" dirty="0"/>
          </a:p>
          <a:p>
            <a:endParaRPr lang="en-US" sz="1200" dirty="0">
              <a:cs typeface="Calibri"/>
            </a:endParaRPr>
          </a:p>
          <a:p>
            <a:r>
              <a:rPr lang="en-US" dirty="0">
                <a:cs typeface="Calibri"/>
              </a:rPr>
              <a:t>Efforts to gain </a:t>
            </a:r>
            <a:r>
              <a:rPr lang="en-US" dirty="0">
                <a:latin typeface="Calibri"/>
                <a:cs typeface="Calibri"/>
              </a:rPr>
              <a:t>501(c)(3) non-profit status are on hold while the organization completes strategic planning, as well as updates to the Bylaws and Policies &amp; Procedures.</a:t>
            </a:r>
          </a:p>
          <a:p>
            <a:endParaRPr lang="en-US" sz="1200" dirty="0">
              <a:latin typeface="Calibri"/>
              <a:cs typeface="Calibri"/>
            </a:endParaRPr>
          </a:p>
          <a:p>
            <a:r>
              <a:rPr lang="en-US" dirty="0">
                <a:latin typeface="Calibri"/>
                <a:cs typeface="Calibri"/>
              </a:rPr>
              <a:t>Contact us: pwcpetersburg@gmail.com</a:t>
            </a:r>
          </a:p>
        </p:txBody>
      </p:sp>
      <p:sp>
        <p:nvSpPr>
          <p:cNvPr id="11" name="TextBox 10">
            <a:extLst>
              <a:ext uri="{FF2B5EF4-FFF2-40B4-BE49-F238E27FC236}">
                <a16:creationId xmlns:a16="http://schemas.microsoft.com/office/drawing/2014/main" id="{9B4801A2-D9A0-83DB-3698-E40D42812ADD}"/>
              </a:ext>
            </a:extLst>
          </p:cNvPr>
          <p:cNvSpPr txBox="1"/>
          <p:nvPr/>
        </p:nvSpPr>
        <p:spPr>
          <a:xfrm>
            <a:off x="1540098" y="6353576"/>
            <a:ext cx="2650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hlinkClick r:id="rId5"/>
              </a:rPr>
              <a:t>www.pwcpetersburg.com</a:t>
            </a:r>
            <a:endParaRPr lang="en-US" b="1" dirty="0"/>
          </a:p>
        </p:txBody>
      </p:sp>
      <p:sp>
        <p:nvSpPr>
          <p:cNvPr id="2" name="TextBox 1">
            <a:extLst>
              <a:ext uri="{FF2B5EF4-FFF2-40B4-BE49-F238E27FC236}">
                <a16:creationId xmlns:a16="http://schemas.microsoft.com/office/drawing/2014/main" id="{A175CE37-DFBE-D84B-B899-312E83545E16}"/>
              </a:ext>
            </a:extLst>
          </p:cNvPr>
          <p:cNvSpPr txBox="1"/>
          <p:nvPr/>
        </p:nvSpPr>
        <p:spPr>
          <a:xfrm>
            <a:off x="8523890" y="6461298"/>
            <a:ext cx="2791149" cy="261610"/>
          </a:xfrm>
          <a:prstGeom prst="rect">
            <a:avLst/>
          </a:prstGeom>
          <a:noFill/>
        </p:spPr>
        <p:txBody>
          <a:bodyPr wrap="none" rtlCol="0">
            <a:spAutoFit/>
          </a:bodyPr>
          <a:lstStyle/>
          <a:p>
            <a:r>
              <a:rPr lang="en-US" sz="1100" dirty="0"/>
              <a:t>Background photo: </a:t>
            </a:r>
            <a:r>
              <a:rPr lang="en-US" sz="1100" dirty="0">
                <a:hlinkClick r:id="rId8"/>
              </a:rPr>
              <a:t>Petersburg Public Library</a:t>
            </a:r>
            <a:endParaRPr lang="en-US" sz="1100" dirty="0"/>
          </a:p>
        </p:txBody>
      </p:sp>
    </p:spTree>
    <p:extLst>
      <p:ext uri="{BB962C8B-B14F-4D97-AF65-F5344CB8AC3E}">
        <p14:creationId xmlns:p14="http://schemas.microsoft.com/office/powerpoint/2010/main" val="18958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TotalTime>
  <Words>424</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Britannic Bold</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- 2018</dc:title>
  <dc:creator>contactcaldwell@gmail.com</dc:creator>
  <cp:lastModifiedBy>Caldwell, Theresa (VDH)</cp:lastModifiedBy>
  <cp:revision>796</cp:revision>
  <cp:lastPrinted>2020-02-13T14:12:57Z</cp:lastPrinted>
  <dcterms:created xsi:type="dcterms:W3CDTF">2019-01-04T16:53:35Z</dcterms:created>
  <dcterms:modified xsi:type="dcterms:W3CDTF">2024-01-26T15:09:58Z</dcterms:modified>
</cp:coreProperties>
</file>