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sldIdLst>
    <p:sldId id="256" r:id="rId2"/>
    <p:sldId id="318" r:id="rId3"/>
    <p:sldId id="320" r:id="rId4"/>
    <p:sldId id="292" r:id="rId5"/>
    <p:sldId id="319" r:id="rId6"/>
    <p:sldId id="316" r:id="rId7"/>
    <p:sldId id="305" r:id="rId8"/>
    <p:sldId id="313" r:id="rId9"/>
    <p:sldId id="314" r:id="rId10"/>
    <p:sldId id="317" r:id="rId11"/>
    <p:sldId id="308" r:id="rId12"/>
    <p:sldId id="315" r:id="rId13"/>
    <p:sldId id="29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5C8CF4-5E2C-C3D4-9565-497CC80A0DA7}" v="121" dt="2026-06-16T14:13:40.355"/>
    <p1510:client id="{C0A1BC37-A5F0-6D3A-BBF6-93E903E3A2EA}" v="354" dt="2026-06-15T21:07:45.0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9"/>
    <p:restoredTop sz="94674"/>
  </p:normalViewPr>
  <p:slideViewPr>
    <p:cSldViewPr snapToGrid="0" snapToObjects="1">
      <p:cViewPr varScale="1">
        <p:scale>
          <a:sx n="80" d="100"/>
          <a:sy n="80" d="100"/>
        </p:scale>
        <p:origin x="58" y="19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dwell, Theresa (VDH)" userId="S::theresa.caldwell@vdh.virginia.gov::7433f5c7-0d21-40b4-948b-51aa7df86e8a" providerId="AD" clId="Web-{C0A1BC37-A5F0-6D3A-BBF6-93E903E3A2EA}"/>
    <pc:docChg chg="addSld modSld sldOrd">
      <pc:chgData name="Caldwell, Theresa (VDH)" userId="S::theresa.caldwell@vdh.virginia.gov::7433f5c7-0d21-40b4-948b-51aa7df86e8a" providerId="AD" clId="Web-{C0A1BC37-A5F0-6D3A-BBF6-93E903E3A2EA}" dt="2026-06-15T21:07:41.275" v="232" actId="20577"/>
      <pc:docMkLst>
        <pc:docMk/>
      </pc:docMkLst>
      <pc:sldChg chg="modSp">
        <pc:chgData name="Caldwell, Theresa (VDH)" userId="S::theresa.caldwell@vdh.virginia.gov::7433f5c7-0d21-40b4-948b-51aa7df86e8a" providerId="AD" clId="Web-{C0A1BC37-A5F0-6D3A-BBF6-93E903E3A2EA}" dt="2026-06-15T15:04:31.551" v="6" actId="20577"/>
        <pc:sldMkLst>
          <pc:docMk/>
          <pc:sldMk cId="3795623076" sldId="256"/>
        </pc:sldMkLst>
        <pc:spChg chg="mod">
          <ac:chgData name="Caldwell, Theresa (VDH)" userId="S::theresa.caldwell@vdh.virginia.gov::7433f5c7-0d21-40b4-948b-51aa7df86e8a" providerId="AD" clId="Web-{C0A1BC37-A5F0-6D3A-BBF6-93E903E3A2EA}" dt="2026-06-15T15:04:31.551" v="6" actId="20577"/>
          <ac:spMkLst>
            <pc:docMk/>
            <pc:sldMk cId="3795623076" sldId="256"/>
            <ac:spMk id="2" creationId="{8639538F-6B7A-A984-A675-311E382BF82E}"/>
          </ac:spMkLst>
        </pc:spChg>
      </pc:sldChg>
      <pc:sldChg chg="modSp">
        <pc:chgData name="Caldwell, Theresa (VDH)" userId="S::theresa.caldwell@vdh.virginia.gov::7433f5c7-0d21-40b4-948b-51aa7df86e8a" providerId="AD" clId="Web-{C0A1BC37-A5F0-6D3A-BBF6-93E903E3A2EA}" dt="2026-06-15T21:07:19.057" v="229" actId="20577"/>
        <pc:sldMkLst>
          <pc:docMk/>
          <pc:sldMk cId="2377434205" sldId="292"/>
        </pc:sldMkLst>
        <pc:spChg chg="mod">
          <ac:chgData name="Caldwell, Theresa (VDH)" userId="S::theresa.caldwell@vdh.virginia.gov::7433f5c7-0d21-40b4-948b-51aa7df86e8a" providerId="AD" clId="Web-{C0A1BC37-A5F0-6D3A-BBF6-93E903E3A2EA}" dt="2026-06-15T21:07:19.057" v="229" actId="20577"/>
          <ac:spMkLst>
            <pc:docMk/>
            <pc:sldMk cId="2377434205" sldId="292"/>
            <ac:spMk id="3" creationId="{BB8029C4-0458-BC1A-8867-9A1B275E07EF}"/>
          </ac:spMkLst>
        </pc:spChg>
      </pc:sldChg>
      <pc:sldChg chg="modSp">
        <pc:chgData name="Caldwell, Theresa (VDH)" userId="S::theresa.caldwell@vdh.virginia.gov::7433f5c7-0d21-40b4-948b-51aa7df86e8a" providerId="AD" clId="Web-{C0A1BC37-A5F0-6D3A-BBF6-93E903E3A2EA}" dt="2026-06-15T21:03:12.979" v="195" actId="20577"/>
        <pc:sldMkLst>
          <pc:docMk/>
          <pc:sldMk cId="1895899135" sldId="294"/>
        </pc:sldMkLst>
        <pc:spChg chg="mod">
          <ac:chgData name="Caldwell, Theresa (VDH)" userId="S::theresa.caldwell@vdh.virginia.gov::7433f5c7-0d21-40b4-948b-51aa7df86e8a" providerId="AD" clId="Web-{C0A1BC37-A5F0-6D3A-BBF6-93E903E3A2EA}" dt="2026-06-15T21:03:12.979" v="195" actId="20577"/>
          <ac:spMkLst>
            <pc:docMk/>
            <pc:sldMk cId="1895899135" sldId="294"/>
            <ac:spMk id="9" creationId="{DBF4230A-42DC-9AD7-FA1B-9DB703F9AD41}"/>
          </ac:spMkLst>
        </pc:spChg>
      </pc:sldChg>
      <pc:sldChg chg="modSp">
        <pc:chgData name="Caldwell, Theresa (VDH)" userId="S::theresa.caldwell@vdh.virginia.gov::7433f5c7-0d21-40b4-948b-51aa7df86e8a" providerId="AD" clId="Web-{C0A1BC37-A5F0-6D3A-BBF6-93E903E3A2EA}" dt="2026-06-15T21:05:29.979" v="218" actId="20577"/>
        <pc:sldMkLst>
          <pc:docMk/>
          <pc:sldMk cId="196489164" sldId="305"/>
        </pc:sldMkLst>
        <pc:spChg chg="mod">
          <ac:chgData name="Caldwell, Theresa (VDH)" userId="S::theresa.caldwell@vdh.virginia.gov::7433f5c7-0d21-40b4-948b-51aa7df86e8a" providerId="AD" clId="Web-{C0A1BC37-A5F0-6D3A-BBF6-93E903E3A2EA}" dt="2026-06-15T21:05:29.979" v="218" actId="20577"/>
          <ac:spMkLst>
            <pc:docMk/>
            <pc:sldMk cId="196489164" sldId="305"/>
            <ac:spMk id="10" creationId="{73F0632C-A71F-4CCE-53F7-C656D2935152}"/>
          </ac:spMkLst>
        </pc:spChg>
      </pc:sldChg>
      <pc:sldChg chg="modSp">
        <pc:chgData name="Caldwell, Theresa (VDH)" userId="S::theresa.caldwell@vdh.virginia.gov::7433f5c7-0d21-40b4-948b-51aa7df86e8a" providerId="AD" clId="Web-{C0A1BC37-A5F0-6D3A-BBF6-93E903E3A2EA}" dt="2026-06-15T21:05:03.635" v="215" actId="20577"/>
        <pc:sldMkLst>
          <pc:docMk/>
          <pc:sldMk cId="582034784" sldId="308"/>
        </pc:sldMkLst>
        <pc:spChg chg="mod">
          <ac:chgData name="Caldwell, Theresa (VDH)" userId="S::theresa.caldwell@vdh.virginia.gov::7433f5c7-0d21-40b4-948b-51aa7df86e8a" providerId="AD" clId="Web-{C0A1BC37-A5F0-6D3A-BBF6-93E903E3A2EA}" dt="2026-06-15T21:05:03.635" v="215" actId="20577"/>
          <ac:spMkLst>
            <pc:docMk/>
            <pc:sldMk cId="582034784" sldId="308"/>
            <ac:spMk id="10" creationId="{0DB7921F-2550-F1AF-C66B-98122318E8F3}"/>
          </ac:spMkLst>
        </pc:spChg>
      </pc:sldChg>
      <pc:sldChg chg="modSp">
        <pc:chgData name="Caldwell, Theresa (VDH)" userId="S::theresa.caldwell@vdh.virginia.gov::7433f5c7-0d21-40b4-948b-51aa7df86e8a" providerId="AD" clId="Web-{C0A1BC37-A5F0-6D3A-BBF6-93E903E3A2EA}" dt="2026-06-15T21:04:23.057" v="211" actId="14100"/>
        <pc:sldMkLst>
          <pc:docMk/>
          <pc:sldMk cId="3577887193" sldId="317"/>
        </pc:sldMkLst>
        <pc:spChg chg="mod">
          <ac:chgData name="Caldwell, Theresa (VDH)" userId="S::theresa.caldwell@vdh.virginia.gov::7433f5c7-0d21-40b4-948b-51aa7df86e8a" providerId="AD" clId="Web-{C0A1BC37-A5F0-6D3A-BBF6-93E903E3A2EA}" dt="2026-06-15T21:04:23.057" v="211" actId="14100"/>
          <ac:spMkLst>
            <pc:docMk/>
            <pc:sldMk cId="3577887193" sldId="317"/>
            <ac:spMk id="3" creationId="{506D8ABD-3B0F-E6B0-654C-ABC544DD9C8D}"/>
          </ac:spMkLst>
        </pc:spChg>
      </pc:sldChg>
      <pc:sldChg chg="addSp delSp modSp ord">
        <pc:chgData name="Caldwell, Theresa (VDH)" userId="S::theresa.caldwell@vdh.virginia.gov::7433f5c7-0d21-40b4-948b-51aa7df86e8a" providerId="AD" clId="Web-{C0A1BC37-A5F0-6D3A-BBF6-93E903E3A2EA}" dt="2026-06-15T21:07:41.275" v="232" actId="20577"/>
        <pc:sldMkLst>
          <pc:docMk/>
          <pc:sldMk cId="4270641753" sldId="318"/>
        </pc:sldMkLst>
        <pc:spChg chg="mod">
          <ac:chgData name="Caldwell, Theresa (VDH)" userId="S::theresa.caldwell@vdh.virginia.gov::7433f5c7-0d21-40b4-948b-51aa7df86e8a" providerId="AD" clId="Web-{C0A1BC37-A5F0-6D3A-BBF6-93E903E3A2EA}" dt="2026-06-15T21:07:41.275" v="232" actId="20577"/>
          <ac:spMkLst>
            <pc:docMk/>
            <pc:sldMk cId="4270641753" sldId="318"/>
            <ac:spMk id="3" creationId="{6764F273-B9A4-8EAF-ADEF-352F146FFFE6}"/>
          </ac:spMkLst>
        </pc:spChg>
        <pc:spChg chg="add mod">
          <ac:chgData name="Caldwell, Theresa (VDH)" userId="S::theresa.caldwell@vdh.virginia.gov::7433f5c7-0d21-40b4-948b-51aa7df86e8a" providerId="AD" clId="Web-{C0A1BC37-A5F0-6D3A-BBF6-93E903E3A2EA}" dt="2026-06-15T18:12:12.594" v="138" actId="1076"/>
          <ac:spMkLst>
            <pc:docMk/>
            <pc:sldMk cId="4270641753" sldId="318"/>
            <ac:spMk id="6" creationId="{A059B024-5986-10BC-0FEF-4699347F778F}"/>
          </ac:spMkLst>
        </pc:spChg>
        <pc:picChg chg="add mod ord">
          <ac:chgData name="Caldwell, Theresa (VDH)" userId="S::theresa.caldwell@vdh.virginia.gov::7433f5c7-0d21-40b4-948b-51aa7df86e8a" providerId="AD" clId="Web-{C0A1BC37-A5F0-6D3A-BBF6-93E903E3A2EA}" dt="2026-06-15T18:11:16.281" v="119" actId="14100"/>
          <ac:picMkLst>
            <pc:docMk/>
            <pc:sldMk cId="4270641753" sldId="318"/>
            <ac:picMk id="2" creationId="{00C97100-BCE8-BED6-8E7F-2145EB4433E2}"/>
          </ac:picMkLst>
        </pc:picChg>
        <pc:picChg chg="add del mod">
          <ac:chgData name="Caldwell, Theresa (VDH)" userId="S::theresa.caldwell@vdh.virginia.gov::7433f5c7-0d21-40b4-948b-51aa7df86e8a" providerId="AD" clId="Web-{C0A1BC37-A5F0-6D3A-BBF6-93E903E3A2EA}" dt="2026-06-15T20:59:09.480" v="158"/>
          <ac:picMkLst>
            <pc:docMk/>
            <pc:sldMk cId="4270641753" sldId="318"/>
            <ac:picMk id="4" creationId="{50398B1E-1158-6EA4-F8F8-A7C5BBEF9428}"/>
          </ac:picMkLst>
        </pc:picChg>
        <pc:picChg chg="del">
          <ac:chgData name="Caldwell, Theresa (VDH)" userId="S::theresa.caldwell@vdh.virginia.gov::7433f5c7-0d21-40b4-948b-51aa7df86e8a" providerId="AD" clId="Web-{C0A1BC37-A5F0-6D3A-BBF6-93E903E3A2EA}" dt="2026-06-15T18:01:54.332" v="38"/>
          <ac:picMkLst>
            <pc:docMk/>
            <pc:sldMk cId="4270641753" sldId="318"/>
            <ac:picMk id="4" creationId="{7090971B-7432-DA71-146C-C2C08ED0B9C8}"/>
          </ac:picMkLst>
        </pc:picChg>
        <pc:picChg chg="add mod">
          <ac:chgData name="Caldwell, Theresa (VDH)" userId="S::theresa.caldwell@vdh.virginia.gov::7433f5c7-0d21-40b4-948b-51aa7df86e8a" providerId="AD" clId="Web-{C0A1BC37-A5F0-6D3A-BBF6-93E903E3A2EA}" dt="2026-06-15T21:02:41.355" v="187" actId="1076"/>
          <ac:picMkLst>
            <pc:docMk/>
            <pc:sldMk cId="4270641753" sldId="318"/>
            <ac:picMk id="7" creationId="{E0ED399F-176C-6002-8DFF-C887C660BF0B}"/>
          </ac:picMkLst>
        </pc:picChg>
        <pc:picChg chg="del">
          <ac:chgData name="Caldwell, Theresa (VDH)" userId="S::theresa.caldwell@vdh.virginia.gov::7433f5c7-0d21-40b4-948b-51aa7df86e8a" providerId="AD" clId="Web-{C0A1BC37-A5F0-6D3A-BBF6-93E903E3A2EA}" dt="2026-06-15T18:01:28.488" v="31"/>
          <ac:picMkLst>
            <pc:docMk/>
            <pc:sldMk cId="4270641753" sldId="318"/>
            <ac:picMk id="8" creationId="{A0C7717F-8E1D-858A-FD3E-3E091BA019C1}"/>
          </ac:picMkLst>
        </pc:picChg>
        <pc:picChg chg="del">
          <ac:chgData name="Caldwell, Theresa (VDH)" userId="S::theresa.caldwell@vdh.virginia.gov::7433f5c7-0d21-40b4-948b-51aa7df86e8a" providerId="AD" clId="Web-{C0A1BC37-A5F0-6D3A-BBF6-93E903E3A2EA}" dt="2026-06-15T18:01:21.363" v="30"/>
          <ac:picMkLst>
            <pc:docMk/>
            <pc:sldMk cId="4270641753" sldId="318"/>
            <ac:picMk id="11" creationId="{D94C6483-AFFC-4A76-A974-AD7E42899FDB}"/>
          </ac:picMkLst>
        </pc:picChg>
        <pc:picChg chg="del">
          <ac:chgData name="Caldwell, Theresa (VDH)" userId="S::theresa.caldwell@vdh.virginia.gov::7433f5c7-0d21-40b4-948b-51aa7df86e8a" providerId="AD" clId="Web-{C0A1BC37-A5F0-6D3A-BBF6-93E903E3A2EA}" dt="2026-06-15T18:01:51.254" v="37"/>
          <ac:picMkLst>
            <pc:docMk/>
            <pc:sldMk cId="4270641753" sldId="318"/>
            <ac:picMk id="13" creationId="{2E5F53F5-BC92-F324-4DE4-4B971189821F}"/>
          </ac:picMkLst>
        </pc:picChg>
      </pc:sldChg>
      <pc:sldChg chg="modSp add replId">
        <pc:chgData name="Caldwell, Theresa (VDH)" userId="S::theresa.caldwell@vdh.virginia.gov::7433f5c7-0d21-40b4-948b-51aa7df86e8a" providerId="AD" clId="Web-{C0A1BC37-A5F0-6D3A-BBF6-93E903E3A2EA}" dt="2026-06-15T21:07:05.291" v="227" actId="20577"/>
        <pc:sldMkLst>
          <pc:docMk/>
          <pc:sldMk cId="3481408890" sldId="319"/>
        </pc:sldMkLst>
        <pc:spChg chg="mod">
          <ac:chgData name="Caldwell, Theresa (VDH)" userId="S::theresa.caldwell@vdh.virginia.gov::7433f5c7-0d21-40b4-948b-51aa7df86e8a" providerId="AD" clId="Web-{C0A1BC37-A5F0-6D3A-BBF6-93E903E3A2EA}" dt="2026-06-15T21:07:05.291" v="227" actId="20577"/>
          <ac:spMkLst>
            <pc:docMk/>
            <pc:sldMk cId="3481408890" sldId="319"/>
            <ac:spMk id="3" creationId="{88CCB0D2-8366-27AC-177C-D15F011D220C}"/>
          </ac:spMkLst>
        </pc:spChg>
      </pc:sldChg>
      <pc:sldChg chg="addSp delSp modSp add replId">
        <pc:chgData name="Caldwell, Theresa (VDH)" userId="S::theresa.caldwell@vdh.virginia.gov::7433f5c7-0d21-40b4-948b-51aa7df86e8a" providerId="AD" clId="Web-{C0A1BC37-A5F0-6D3A-BBF6-93E903E3A2EA}" dt="2026-06-15T21:02:23.652" v="186" actId="14100"/>
        <pc:sldMkLst>
          <pc:docMk/>
          <pc:sldMk cId="2900168959" sldId="320"/>
        </pc:sldMkLst>
        <pc:spChg chg="mod">
          <ac:chgData name="Caldwell, Theresa (VDH)" userId="S::theresa.caldwell@vdh.virginia.gov::7433f5c7-0d21-40b4-948b-51aa7df86e8a" providerId="AD" clId="Web-{C0A1BC37-A5F0-6D3A-BBF6-93E903E3A2EA}" dt="2026-06-15T21:02:15.167" v="185" actId="1076"/>
          <ac:spMkLst>
            <pc:docMk/>
            <pc:sldMk cId="2900168959" sldId="320"/>
            <ac:spMk id="3" creationId="{DBD4ACE8-5749-96EB-5930-FD5A2730B4EE}"/>
          </ac:spMkLst>
        </pc:spChg>
        <pc:picChg chg="add mod">
          <ac:chgData name="Caldwell, Theresa (VDH)" userId="S::theresa.caldwell@vdh.virginia.gov::7433f5c7-0d21-40b4-948b-51aa7df86e8a" providerId="AD" clId="Web-{C0A1BC37-A5F0-6D3A-BBF6-93E903E3A2EA}" dt="2026-06-15T21:01:26.261" v="178" actId="14100"/>
          <ac:picMkLst>
            <pc:docMk/>
            <pc:sldMk cId="2900168959" sldId="320"/>
            <ac:picMk id="2" creationId="{7133D799-B504-04F2-DB54-30570472CFC0}"/>
          </ac:picMkLst>
        </pc:picChg>
        <pc:picChg chg="del">
          <ac:chgData name="Caldwell, Theresa (VDH)" userId="S::theresa.caldwell@vdh.virginia.gov::7433f5c7-0d21-40b4-948b-51aa7df86e8a" providerId="AD" clId="Web-{C0A1BC37-A5F0-6D3A-BBF6-93E903E3A2EA}" dt="2026-06-15T18:10:22.951" v="104"/>
          <ac:picMkLst>
            <pc:docMk/>
            <pc:sldMk cId="2900168959" sldId="320"/>
            <ac:picMk id="2" creationId="{84F6C6AC-0B06-19A4-90D7-E91D011A1519}"/>
          </ac:picMkLst>
        </pc:picChg>
        <pc:picChg chg="add mod">
          <ac:chgData name="Caldwell, Theresa (VDH)" userId="S::theresa.caldwell@vdh.virginia.gov::7433f5c7-0d21-40b4-948b-51aa7df86e8a" providerId="AD" clId="Web-{C0A1BC37-A5F0-6D3A-BBF6-93E903E3A2EA}" dt="2026-06-15T21:02:23.652" v="186" actId="14100"/>
          <ac:picMkLst>
            <pc:docMk/>
            <pc:sldMk cId="2900168959" sldId="320"/>
            <ac:picMk id="4" creationId="{8410A454-CE81-3EDF-E17E-137CB5E75E83}"/>
          </ac:picMkLst>
        </pc:picChg>
        <pc:picChg chg="add del mod">
          <ac:chgData name="Caldwell, Theresa (VDH)" userId="S::theresa.caldwell@vdh.virginia.gov::7433f5c7-0d21-40b4-948b-51aa7df86e8a" providerId="AD" clId="Web-{C0A1BC37-A5F0-6D3A-BBF6-93E903E3A2EA}" dt="2026-06-15T20:59:23.261" v="161"/>
          <ac:picMkLst>
            <pc:docMk/>
            <pc:sldMk cId="2900168959" sldId="320"/>
            <ac:picMk id="6" creationId="{AB3E0A1D-3C18-CF86-9B50-F2BBF784659B}"/>
          </ac:picMkLst>
        </pc:picChg>
      </pc:sldChg>
    </pc:docChg>
  </pc:docChgLst>
  <pc:docChgLst>
    <pc:chgData name="Caldwell, Theresa (VDH)" userId="S::theresa.caldwell@vdh.virginia.gov::7433f5c7-0d21-40b4-948b-51aa7df86e8a" providerId="AD" clId="Web-{155C8CF4-5E2C-C3D4-9565-497CC80A0DA7}"/>
    <pc:docChg chg="modSld">
      <pc:chgData name="Caldwell, Theresa (VDH)" userId="S::theresa.caldwell@vdh.virginia.gov::7433f5c7-0d21-40b4-948b-51aa7df86e8a" providerId="AD" clId="Web-{155C8CF4-5E2C-C3D4-9565-497CC80A0DA7}" dt="2026-06-16T14:13:40.355" v="114" actId="1076"/>
      <pc:docMkLst>
        <pc:docMk/>
      </pc:docMkLst>
      <pc:sldChg chg="addSp modSp">
        <pc:chgData name="Caldwell, Theresa (VDH)" userId="S::theresa.caldwell@vdh.virginia.gov::7433f5c7-0d21-40b4-948b-51aa7df86e8a" providerId="AD" clId="Web-{155C8CF4-5E2C-C3D4-9565-497CC80A0DA7}" dt="2026-06-16T13:09:31.935" v="92"/>
        <pc:sldMkLst>
          <pc:docMk/>
          <pc:sldMk cId="4270641753" sldId="318"/>
        </pc:sldMkLst>
        <pc:spChg chg="mod">
          <ac:chgData name="Caldwell, Theresa (VDH)" userId="S::theresa.caldwell@vdh.virginia.gov::7433f5c7-0d21-40b4-948b-51aa7df86e8a" providerId="AD" clId="Web-{155C8CF4-5E2C-C3D4-9565-497CC80A0DA7}" dt="2026-06-16T12:51:39.458" v="20" actId="20577"/>
          <ac:spMkLst>
            <pc:docMk/>
            <pc:sldMk cId="4270641753" sldId="318"/>
            <ac:spMk id="3" creationId="{6764F273-B9A4-8EAF-ADEF-352F146FFFE6}"/>
          </ac:spMkLst>
        </pc:spChg>
        <pc:picChg chg="mod ord">
          <ac:chgData name="Caldwell, Theresa (VDH)" userId="S::theresa.caldwell@vdh.virginia.gov::7433f5c7-0d21-40b4-948b-51aa7df86e8a" providerId="AD" clId="Web-{155C8CF4-5E2C-C3D4-9565-497CC80A0DA7}" dt="2026-06-16T13:09:06.622" v="89" actId="1076"/>
          <ac:picMkLst>
            <pc:docMk/>
            <pc:sldMk cId="4270641753" sldId="318"/>
            <ac:picMk id="2" creationId="{00C97100-BCE8-BED6-8E7F-2145EB4433E2}"/>
          </ac:picMkLst>
        </pc:picChg>
        <pc:picChg chg="add mod">
          <ac:chgData name="Caldwell, Theresa (VDH)" userId="S::theresa.caldwell@vdh.virginia.gov::7433f5c7-0d21-40b4-948b-51aa7df86e8a" providerId="AD" clId="Web-{155C8CF4-5E2C-C3D4-9565-497CC80A0DA7}" dt="2026-06-16T13:09:26.169" v="91"/>
          <ac:picMkLst>
            <pc:docMk/>
            <pc:sldMk cId="4270641753" sldId="318"/>
            <ac:picMk id="4" creationId="{A9A72698-8150-14B6-DB07-B33DD2346B99}"/>
          </ac:picMkLst>
        </pc:picChg>
        <pc:picChg chg="mod">
          <ac:chgData name="Caldwell, Theresa (VDH)" userId="S::theresa.caldwell@vdh.virginia.gov::7433f5c7-0d21-40b4-948b-51aa7df86e8a" providerId="AD" clId="Web-{155C8CF4-5E2C-C3D4-9565-497CC80A0DA7}" dt="2026-06-16T13:08:25.121" v="83" actId="1076"/>
          <ac:picMkLst>
            <pc:docMk/>
            <pc:sldMk cId="4270641753" sldId="318"/>
            <ac:picMk id="5" creationId="{8348ED2A-AFAD-E0A2-E2D8-2F8A407B3620}"/>
          </ac:picMkLst>
        </pc:picChg>
        <pc:picChg chg="mod">
          <ac:chgData name="Caldwell, Theresa (VDH)" userId="S::theresa.caldwell@vdh.virginia.gov::7433f5c7-0d21-40b4-948b-51aa7df86e8a" providerId="AD" clId="Web-{155C8CF4-5E2C-C3D4-9565-497CC80A0DA7}" dt="2026-06-16T13:08:45.965" v="87" actId="14100"/>
          <ac:picMkLst>
            <pc:docMk/>
            <pc:sldMk cId="4270641753" sldId="318"/>
            <ac:picMk id="7" creationId="{E0ED399F-176C-6002-8DFF-C887C660BF0B}"/>
          </ac:picMkLst>
        </pc:picChg>
        <pc:picChg chg="add mod">
          <ac:chgData name="Caldwell, Theresa (VDH)" userId="S::theresa.caldwell@vdh.virginia.gov::7433f5c7-0d21-40b4-948b-51aa7df86e8a" providerId="AD" clId="Web-{155C8CF4-5E2C-C3D4-9565-497CC80A0DA7}" dt="2026-06-16T13:09:31.935" v="92"/>
          <ac:picMkLst>
            <pc:docMk/>
            <pc:sldMk cId="4270641753" sldId="318"/>
            <ac:picMk id="8" creationId="{256F5577-C9F6-4C10-9819-EC26E10B155B}"/>
          </ac:picMkLst>
        </pc:picChg>
        <pc:picChg chg="add mod">
          <ac:chgData name="Caldwell, Theresa (VDH)" userId="S::theresa.caldwell@vdh.virginia.gov::7433f5c7-0d21-40b4-948b-51aa7df86e8a" providerId="AD" clId="Web-{155C8CF4-5E2C-C3D4-9565-497CC80A0DA7}" dt="2026-06-16T13:04:52.522" v="75"/>
          <ac:picMkLst>
            <pc:docMk/>
            <pc:sldMk cId="4270641753" sldId="318"/>
            <ac:picMk id="9" creationId="{87583016-5C36-CD6C-97D4-918E3904E4AE}"/>
          </ac:picMkLst>
        </pc:picChg>
        <pc:picChg chg="add mod">
          <ac:chgData name="Caldwell, Theresa (VDH)" userId="S::theresa.caldwell@vdh.virginia.gov::7433f5c7-0d21-40b4-948b-51aa7df86e8a" providerId="AD" clId="Web-{155C8CF4-5E2C-C3D4-9565-497CC80A0DA7}" dt="2026-06-16T13:04:47.319" v="74"/>
          <ac:picMkLst>
            <pc:docMk/>
            <pc:sldMk cId="4270641753" sldId="318"/>
            <ac:picMk id="10" creationId="{2E043F81-8FA5-DD9B-3550-75EDEE7E52A1}"/>
          </ac:picMkLst>
        </pc:picChg>
        <pc:picChg chg="add mod">
          <ac:chgData name="Caldwell, Theresa (VDH)" userId="S::theresa.caldwell@vdh.virginia.gov::7433f5c7-0d21-40b4-948b-51aa7df86e8a" providerId="AD" clId="Web-{155C8CF4-5E2C-C3D4-9565-497CC80A0DA7}" dt="2026-06-16T13:04:58.241" v="76"/>
          <ac:picMkLst>
            <pc:docMk/>
            <pc:sldMk cId="4270641753" sldId="318"/>
            <ac:picMk id="11" creationId="{F9FCF802-E953-1960-88ED-FDF668BC0776}"/>
          </ac:picMkLst>
        </pc:picChg>
        <pc:picChg chg="add mod">
          <ac:chgData name="Caldwell, Theresa (VDH)" userId="S::theresa.caldwell@vdh.virginia.gov::7433f5c7-0d21-40b4-948b-51aa7df86e8a" providerId="AD" clId="Web-{155C8CF4-5E2C-C3D4-9565-497CC80A0DA7}" dt="2026-06-16T13:04:28.678" v="73"/>
          <ac:picMkLst>
            <pc:docMk/>
            <pc:sldMk cId="4270641753" sldId="318"/>
            <ac:picMk id="12" creationId="{62712BE5-9812-0939-29D0-FDCDD81BC4D1}"/>
          </ac:picMkLst>
        </pc:picChg>
        <pc:picChg chg="add mod">
          <ac:chgData name="Caldwell, Theresa (VDH)" userId="S::theresa.caldwell@vdh.virginia.gov::7433f5c7-0d21-40b4-948b-51aa7df86e8a" providerId="AD" clId="Web-{155C8CF4-5E2C-C3D4-9565-497CC80A0DA7}" dt="2026-06-16T13:08:05.745" v="81"/>
          <ac:picMkLst>
            <pc:docMk/>
            <pc:sldMk cId="4270641753" sldId="318"/>
            <ac:picMk id="13" creationId="{07B847C5-A9A4-073F-0CA8-B10D4F992287}"/>
          </ac:picMkLst>
        </pc:picChg>
      </pc:sldChg>
      <pc:sldChg chg="addSp modSp">
        <pc:chgData name="Caldwell, Theresa (VDH)" userId="S::theresa.caldwell@vdh.virginia.gov::7433f5c7-0d21-40b4-948b-51aa7df86e8a" providerId="AD" clId="Web-{155C8CF4-5E2C-C3D4-9565-497CC80A0DA7}" dt="2026-06-16T14:13:40.355" v="114" actId="1076"/>
        <pc:sldMkLst>
          <pc:docMk/>
          <pc:sldMk cId="2900168959" sldId="320"/>
        </pc:sldMkLst>
        <pc:spChg chg="mod">
          <ac:chgData name="Caldwell, Theresa (VDH)" userId="S::theresa.caldwell@vdh.virginia.gov::7433f5c7-0d21-40b4-948b-51aa7df86e8a" providerId="AD" clId="Web-{155C8CF4-5E2C-C3D4-9565-497CC80A0DA7}" dt="2026-06-16T13:02:05.175" v="53" actId="1076"/>
          <ac:spMkLst>
            <pc:docMk/>
            <pc:sldMk cId="2900168959" sldId="320"/>
            <ac:spMk id="3" creationId="{DBD4ACE8-5749-96EB-5930-FD5A2730B4EE}"/>
          </ac:spMkLst>
        </pc:spChg>
        <pc:picChg chg="mod">
          <ac:chgData name="Caldwell, Theresa (VDH)" userId="S::theresa.caldwell@vdh.virginia.gov::7433f5c7-0d21-40b4-948b-51aa7df86e8a" providerId="AD" clId="Web-{155C8CF4-5E2C-C3D4-9565-497CC80A0DA7}" dt="2026-06-16T14:12:10.838" v="101" actId="1076"/>
          <ac:picMkLst>
            <pc:docMk/>
            <pc:sldMk cId="2900168959" sldId="320"/>
            <ac:picMk id="2" creationId="{7133D799-B504-04F2-DB54-30570472CFC0}"/>
          </ac:picMkLst>
        </pc:picChg>
        <pc:picChg chg="mod">
          <ac:chgData name="Caldwell, Theresa (VDH)" userId="S::theresa.caldwell@vdh.virginia.gov::7433f5c7-0d21-40b4-948b-51aa7df86e8a" providerId="AD" clId="Web-{155C8CF4-5E2C-C3D4-9565-497CC80A0DA7}" dt="2026-06-16T13:04:01.959" v="70" actId="14100"/>
          <ac:picMkLst>
            <pc:docMk/>
            <pc:sldMk cId="2900168959" sldId="320"/>
            <ac:picMk id="4" creationId="{8410A454-CE81-3EDF-E17E-137CB5E75E83}"/>
          </ac:picMkLst>
        </pc:picChg>
        <pc:picChg chg="add mod ord">
          <ac:chgData name="Caldwell, Theresa (VDH)" userId="S::theresa.caldwell@vdh.virginia.gov::7433f5c7-0d21-40b4-948b-51aa7df86e8a" providerId="AD" clId="Web-{155C8CF4-5E2C-C3D4-9565-497CC80A0DA7}" dt="2026-06-16T13:02:53.223" v="61" actId="1076"/>
          <ac:picMkLst>
            <pc:docMk/>
            <pc:sldMk cId="2900168959" sldId="320"/>
            <ac:picMk id="6" creationId="{AE948443-7B79-18F5-6681-3689441DB774}"/>
          </ac:picMkLst>
        </pc:picChg>
        <pc:picChg chg="add mod">
          <ac:chgData name="Caldwell, Theresa (VDH)" userId="S::theresa.caldwell@vdh.virginia.gov::7433f5c7-0d21-40b4-948b-51aa7df86e8a" providerId="AD" clId="Web-{155C8CF4-5E2C-C3D4-9565-497CC80A0DA7}" dt="2026-06-16T14:10:32.603" v="99"/>
          <ac:picMkLst>
            <pc:docMk/>
            <pc:sldMk cId="2900168959" sldId="320"/>
            <ac:picMk id="7" creationId="{91BB9F07-A57A-E946-F1B7-322D0848AA0E}"/>
          </ac:picMkLst>
        </pc:picChg>
        <pc:picChg chg="add mod">
          <ac:chgData name="Caldwell, Theresa (VDH)" userId="S::theresa.caldwell@vdh.virginia.gov::7433f5c7-0d21-40b4-948b-51aa7df86e8a" providerId="AD" clId="Web-{155C8CF4-5E2C-C3D4-9565-497CC80A0DA7}" dt="2026-06-16T14:13:40.355" v="114" actId="1076"/>
          <ac:picMkLst>
            <pc:docMk/>
            <pc:sldMk cId="2900168959" sldId="320"/>
            <ac:picMk id="8" creationId="{9BD24365-7C32-9271-CC05-440F3D0E11A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2873-E42D-8749-ACAE-B91F529C30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3BCDB-2BD9-EF4F-B146-CAA6046A3B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8456A4-A5CD-8A4B-BFE3-0C9CC9A95E7F}"/>
              </a:ext>
            </a:extLst>
          </p:cNvPr>
          <p:cNvSpPr>
            <a:spLocks noGrp="1"/>
          </p:cNvSpPr>
          <p:nvPr>
            <p:ph type="dt" sz="half" idx="10"/>
          </p:nvPr>
        </p:nvSpPr>
        <p:spPr/>
        <p:txBody>
          <a:bodyPr/>
          <a:lstStyle/>
          <a:p>
            <a:fld id="{48A87A34-81AB-432B-8DAE-1953F412C126}" type="datetimeFigureOut">
              <a:rPr lang="en-US" smtClean="0"/>
              <a:t>6/16/2026</a:t>
            </a:fld>
            <a:endParaRPr lang="en-US" dirty="0"/>
          </a:p>
        </p:txBody>
      </p:sp>
      <p:sp>
        <p:nvSpPr>
          <p:cNvPr id="5" name="Footer Placeholder 4">
            <a:extLst>
              <a:ext uri="{FF2B5EF4-FFF2-40B4-BE49-F238E27FC236}">
                <a16:creationId xmlns:a16="http://schemas.microsoft.com/office/drawing/2014/main" id="{AC9CFF4F-C76F-0345-94FB-C1BED3BEF0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E65ECC-97C4-ED48-884B-5AD5EAAE407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5655393"/>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BE604-167B-2D4D-B424-ABA6901501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F9A354-A0DF-644F-9089-C573C6E629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87887F-9BAE-FB44-8358-D86A88214D99}"/>
              </a:ext>
            </a:extLst>
          </p:cNvPr>
          <p:cNvSpPr>
            <a:spLocks noGrp="1"/>
          </p:cNvSpPr>
          <p:nvPr>
            <p:ph type="dt" sz="half" idx="10"/>
          </p:nvPr>
        </p:nvSpPr>
        <p:spPr/>
        <p:txBody>
          <a:bodyPr/>
          <a:lstStyle/>
          <a:p>
            <a:fld id="{48A87A34-81AB-432B-8DAE-1953F412C126}" type="datetimeFigureOut">
              <a:rPr lang="en-US" smtClean="0"/>
              <a:pPr/>
              <a:t>6/16/2026</a:t>
            </a:fld>
            <a:endParaRPr lang="en-US" dirty="0"/>
          </a:p>
        </p:txBody>
      </p:sp>
      <p:sp>
        <p:nvSpPr>
          <p:cNvPr id="5" name="Footer Placeholder 4">
            <a:extLst>
              <a:ext uri="{FF2B5EF4-FFF2-40B4-BE49-F238E27FC236}">
                <a16:creationId xmlns:a16="http://schemas.microsoft.com/office/drawing/2014/main" id="{78A2B27E-1119-CA45-ABE2-3843DE6AE43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E9310E-6352-4646-8142-71BB40F487B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1516922"/>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2E36F3-6533-A547-B56D-740C8A18B8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05FAEB-0EF1-2448-8BD4-F5231DBE8EE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4CAF54-B887-0949-A151-F696E2BE9CC9}"/>
              </a:ext>
            </a:extLst>
          </p:cNvPr>
          <p:cNvSpPr>
            <a:spLocks noGrp="1"/>
          </p:cNvSpPr>
          <p:nvPr>
            <p:ph type="dt" sz="half" idx="10"/>
          </p:nvPr>
        </p:nvSpPr>
        <p:spPr/>
        <p:txBody>
          <a:bodyPr/>
          <a:lstStyle/>
          <a:p>
            <a:fld id="{48A87A34-81AB-432B-8DAE-1953F412C126}" type="datetimeFigureOut">
              <a:rPr lang="en-US" smtClean="0"/>
              <a:pPr/>
              <a:t>6/16/2026</a:t>
            </a:fld>
            <a:endParaRPr lang="en-US" dirty="0"/>
          </a:p>
        </p:txBody>
      </p:sp>
      <p:sp>
        <p:nvSpPr>
          <p:cNvPr id="5" name="Footer Placeholder 4">
            <a:extLst>
              <a:ext uri="{FF2B5EF4-FFF2-40B4-BE49-F238E27FC236}">
                <a16:creationId xmlns:a16="http://schemas.microsoft.com/office/drawing/2014/main" id="{3D26BFF2-5908-C84D-B24F-4F843184168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2B4067-27F2-F443-BB66-8511B81A855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0975892"/>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84AD-8C36-BE49-9099-FE2F2FB5F8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9A8CB6-43D1-1C4A-AC66-2E69020F68D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1BB919-39A5-9F4F-8190-FA455A6DB8ED}"/>
              </a:ext>
            </a:extLst>
          </p:cNvPr>
          <p:cNvSpPr>
            <a:spLocks noGrp="1"/>
          </p:cNvSpPr>
          <p:nvPr>
            <p:ph type="dt" sz="half" idx="10"/>
          </p:nvPr>
        </p:nvSpPr>
        <p:spPr/>
        <p:txBody>
          <a:bodyPr/>
          <a:lstStyle/>
          <a:p>
            <a:fld id="{48A87A34-81AB-432B-8DAE-1953F412C126}" type="datetimeFigureOut">
              <a:rPr lang="en-US" smtClean="0"/>
              <a:pPr/>
              <a:t>6/16/2026</a:t>
            </a:fld>
            <a:endParaRPr lang="en-US" dirty="0"/>
          </a:p>
        </p:txBody>
      </p:sp>
      <p:sp>
        <p:nvSpPr>
          <p:cNvPr id="5" name="Footer Placeholder 4">
            <a:extLst>
              <a:ext uri="{FF2B5EF4-FFF2-40B4-BE49-F238E27FC236}">
                <a16:creationId xmlns:a16="http://schemas.microsoft.com/office/drawing/2014/main" id="{0EF1395F-8682-DE48-82F1-DE1B75606A4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CCB726-AD95-6742-AA4B-9754CC2C013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7461638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DACD1-235E-9945-8F4E-7BB06965A0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A00622-0A24-674B-BBFC-EA3D14066D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6B62137-A9AB-1441-8D7E-D2359510D7E7}"/>
              </a:ext>
            </a:extLst>
          </p:cNvPr>
          <p:cNvSpPr>
            <a:spLocks noGrp="1"/>
          </p:cNvSpPr>
          <p:nvPr>
            <p:ph type="dt" sz="half" idx="10"/>
          </p:nvPr>
        </p:nvSpPr>
        <p:spPr/>
        <p:txBody>
          <a:bodyPr/>
          <a:lstStyle/>
          <a:p>
            <a:fld id="{48A87A34-81AB-432B-8DAE-1953F412C126}" type="datetimeFigureOut">
              <a:rPr lang="en-US" smtClean="0"/>
              <a:t>6/16/2026</a:t>
            </a:fld>
            <a:endParaRPr lang="en-US" dirty="0"/>
          </a:p>
        </p:txBody>
      </p:sp>
      <p:sp>
        <p:nvSpPr>
          <p:cNvPr id="5" name="Footer Placeholder 4">
            <a:extLst>
              <a:ext uri="{FF2B5EF4-FFF2-40B4-BE49-F238E27FC236}">
                <a16:creationId xmlns:a16="http://schemas.microsoft.com/office/drawing/2014/main" id="{49E8AF28-2F0E-3044-B2AA-087C8A66A02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A176CB-CE75-704D-906A-C1638AD7791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4232143"/>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17884-CBA5-BF44-AD13-F28319A0BD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733CB2-7664-F641-BD5A-627B45A021B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DDAE77-7944-B74C-9C29-2C3941E7640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0DC3FB-385B-5E48-836C-F3B85DE5881B}"/>
              </a:ext>
            </a:extLst>
          </p:cNvPr>
          <p:cNvSpPr>
            <a:spLocks noGrp="1"/>
          </p:cNvSpPr>
          <p:nvPr>
            <p:ph type="dt" sz="half" idx="10"/>
          </p:nvPr>
        </p:nvSpPr>
        <p:spPr/>
        <p:txBody>
          <a:bodyPr/>
          <a:lstStyle/>
          <a:p>
            <a:fld id="{48A87A34-81AB-432B-8DAE-1953F412C126}" type="datetimeFigureOut">
              <a:rPr lang="en-US" smtClean="0"/>
              <a:pPr/>
              <a:t>6/16/2026</a:t>
            </a:fld>
            <a:endParaRPr lang="en-US" dirty="0"/>
          </a:p>
        </p:txBody>
      </p:sp>
      <p:sp>
        <p:nvSpPr>
          <p:cNvPr id="6" name="Footer Placeholder 5">
            <a:extLst>
              <a:ext uri="{FF2B5EF4-FFF2-40B4-BE49-F238E27FC236}">
                <a16:creationId xmlns:a16="http://schemas.microsoft.com/office/drawing/2014/main" id="{E68CED72-6147-B646-8D74-16D4277A8D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D5C19B-C23E-E54E-901C-250AAB6B395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9918685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CF961-C11A-4F4E-AE32-977E1CB098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F8DFAA-629E-D943-8940-C6991FEFE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934E66-155E-E644-B40D-0B9069F73C1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6215FE-3ABE-2B4F-9F21-7BBB6F59EC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85A9944-07F5-8A45-A6AC-1A6DC43B10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C8DD10-4D30-D24C-8089-06D1D85CEA95}"/>
              </a:ext>
            </a:extLst>
          </p:cNvPr>
          <p:cNvSpPr>
            <a:spLocks noGrp="1"/>
          </p:cNvSpPr>
          <p:nvPr>
            <p:ph type="dt" sz="half" idx="10"/>
          </p:nvPr>
        </p:nvSpPr>
        <p:spPr/>
        <p:txBody>
          <a:bodyPr/>
          <a:lstStyle/>
          <a:p>
            <a:fld id="{48A87A34-81AB-432B-8DAE-1953F412C126}" type="datetimeFigureOut">
              <a:rPr lang="en-US" smtClean="0"/>
              <a:pPr/>
              <a:t>6/16/2026</a:t>
            </a:fld>
            <a:endParaRPr lang="en-US" dirty="0"/>
          </a:p>
        </p:txBody>
      </p:sp>
      <p:sp>
        <p:nvSpPr>
          <p:cNvPr id="8" name="Footer Placeholder 7">
            <a:extLst>
              <a:ext uri="{FF2B5EF4-FFF2-40B4-BE49-F238E27FC236}">
                <a16:creationId xmlns:a16="http://schemas.microsoft.com/office/drawing/2014/main" id="{117AD052-68B0-174C-AF4A-DD7925942CE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CF04F9E-2A06-994F-89DB-22CACC032382}"/>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64002166"/>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B3CAB-D5AF-6B4E-BB4E-92F7E774E3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D54BEC-5E83-B44E-8FC5-8B89D2C46A67}"/>
              </a:ext>
            </a:extLst>
          </p:cNvPr>
          <p:cNvSpPr>
            <a:spLocks noGrp="1"/>
          </p:cNvSpPr>
          <p:nvPr>
            <p:ph type="dt" sz="half" idx="10"/>
          </p:nvPr>
        </p:nvSpPr>
        <p:spPr/>
        <p:txBody>
          <a:bodyPr/>
          <a:lstStyle/>
          <a:p>
            <a:fld id="{48A87A34-81AB-432B-8DAE-1953F412C126}" type="datetimeFigureOut">
              <a:rPr lang="en-US" smtClean="0"/>
              <a:t>6/16/2026</a:t>
            </a:fld>
            <a:endParaRPr lang="en-US" dirty="0"/>
          </a:p>
        </p:txBody>
      </p:sp>
      <p:sp>
        <p:nvSpPr>
          <p:cNvPr id="4" name="Footer Placeholder 3">
            <a:extLst>
              <a:ext uri="{FF2B5EF4-FFF2-40B4-BE49-F238E27FC236}">
                <a16:creationId xmlns:a16="http://schemas.microsoft.com/office/drawing/2014/main" id="{29004123-0B71-2F4A-A8BD-2EB48C349A7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9F8295E-C1D7-464D-AC27-E479B2D51F8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5321458"/>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6F591-A410-C64E-BD16-4BB74AA2CD29}"/>
              </a:ext>
            </a:extLst>
          </p:cNvPr>
          <p:cNvSpPr>
            <a:spLocks noGrp="1"/>
          </p:cNvSpPr>
          <p:nvPr>
            <p:ph type="dt" sz="half" idx="10"/>
          </p:nvPr>
        </p:nvSpPr>
        <p:spPr/>
        <p:txBody>
          <a:bodyPr/>
          <a:lstStyle/>
          <a:p>
            <a:fld id="{48A87A34-81AB-432B-8DAE-1953F412C126}" type="datetimeFigureOut">
              <a:rPr lang="en-US" smtClean="0"/>
              <a:t>6/16/2026</a:t>
            </a:fld>
            <a:endParaRPr lang="en-US" dirty="0"/>
          </a:p>
        </p:txBody>
      </p:sp>
      <p:sp>
        <p:nvSpPr>
          <p:cNvPr id="3" name="Footer Placeholder 2">
            <a:extLst>
              <a:ext uri="{FF2B5EF4-FFF2-40B4-BE49-F238E27FC236}">
                <a16:creationId xmlns:a16="http://schemas.microsoft.com/office/drawing/2014/main" id="{48CEC885-D48D-4242-BE0E-08A28E70551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A536FA2-725E-6F45-B5D3-E3737ADB464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34777271"/>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EE6A-F24B-E04B-A3EC-0AFCCACAA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664B36-F9E0-2144-A402-C5F9A239D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1288B5-D0C1-2B43-ABAF-ACB2777FE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E4272F-122D-724C-BC06-194CD37B58E1}"/>
              </a:ext>
            </a:extLst>
          </p:cNvPr>
          <p:cNvSpPr>
            <a:spLocks noGrp="1"/>
          </p:cNvSpPr>
          <p:nvPr>
            <p:ph type="dt" sz="half" idx="10"/>
          </p:nvPr>
        </p:nvSpPr>
        <p:spPr/>
        <p:txBody>
          <a:bodyPr/>
          <a:lstStyle/>
          <a:p>
            <a:fld id="{48A87A34-81AB-432B-8DAE-1953F412C126}" type="datetimeFigureOut">
              <a:rPr lang="en-US" smtClean="0"/>
              <a:pPr/>
              <a:t>6/16/2026</a:t>
            </a:fld>
            <a:endParaRPr lang="en-US" dirty="0"/>
          </a:p>
        </p:txBody>
      </p:sp>
      <p:sp>
        <p:nvSpPr>
          <p:cNvPr id="6" name="Footer Placeholder 5">
            <a:extLst>
              <a:ext uri="{FF2B5EF4-FFF2-40B4-BE49-F238E27FC236}">
                <a16:creationId xmlns:a16="http://schemas.microsoft.com/office/drawing/2014/main" id="{0A5C95BF-ADAA-6249-ACB0-4ACAD341D2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F3A1249-C2B0-8444-856A-EF9695F8420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61767144"/>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B2DC6-59D5-FB44-B3BF-0427CE292A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36818E-2A8A-7A4D-8C30-CBFB5F7DBD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9A2475F-101E-1D41-98CA-F3BA4887E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5A6D01A-804A-C048-9FFF-F3B517805045}"/>
              </a:ext>
            </a:extLst>
          </p:cNvPr>
          <p:cNvSpPr>
            <a:spLocks noGrp="1"/>
          </p:cNvSpPr>
          <p:nvPr>
            <p:ph type="dt" sz="half" idx="10"/>
          </p:nvPr>
        </p:nvSpPr>
        <p:spPr/>
        <p:txBody>
          <a:bodyPr/>
          <a:lstStyle/>
          <a:p>
            <a:fld id="{48A87A34-81AB-432B-8DAE-1953F412C126}" type="datetimeFigureOut">
              <a:rPr lang="en-US" smtClean="0"/>
              <a:t>6/16/2026</a:t>
            </a:fld>
            <a:endParaRPr lang="en-US" dirty="0"/>
          </a:p>
        </p:txBody>
      </p:sp>
      <p:sp>
        <p:nvSpPr>
          <p:cNvPr id="6" name="Footer Placeholder 5">
            <a:extLst>
              <a:ext uri="{FF2B5EF4-FFF2-40B4-BE49-F238E27FC236}">
                <a16:creationId xmlns:a16="http://schemas.microsoft.com/office/drawing/2014/main" id="{95D37E1B-7CA6-7140-A2C9-FC2E8E896F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A8973E-5253-814C-945B-BF7B266CC86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300259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000">
              <a:schemeClr val="accent1">
                <a:lumMod val="20000"/>
                <a:lumOff val="80000"/>
                <a:alpha val="29000"/>
              </a:schemeClr>
            </a:gs>
            <a:gs pos="100000">
              <a:schemeClr val="accent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96C79E-4840-FA4F-8650-2319B000CC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6AF77-75DC-A442-9CE6-0EA05F1C4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A7ABB-9079-0D45-AE1F-C15398EF43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6/16/2026</a:t>
            </a:fld>
            <a:endParaRPr lang="en-US" dirty="0"/>
          </a:p>
        </p:txBody>
      </p:sp>
      <p:sp>
        <p:nvSpPr>
          <p:cNvPr id="5" name="Footer Placeholder 4">
            <a:extLst>
              <a:ext uri="{FF2B5EF4-FFF2-40B4-BE49-F238E27FC236}">
                <a16:creationId xmlns:a16="http://schemas.microsoft.com/office/drawing/2014/main" id="{9C2B3843-48A7-AA48-B454-1BD5389A00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17DA281-EFC5-CC4D-B498-0E4A796BE8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845069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pwcpetersburg.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pwcpetersburg.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https://www.pwcpetersburg.org/" TargetMode="External"/><Relationship Id="rId4" Type="http://schemas.openxmlformats.org/officeDocument/2006/relationships/hyperlink" Target="https://www.ppls.or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B508A0-E8C3-D542-8B2A-B7DB7DEE05E0}"/>
              </a:ext>
            </a:extLst>
          </p:cNvPr>
          <p:cNvPicPr>
            <a:picLocks noChangeAspect="1"/>
          </p:cNvPicPr>
          <p:nvPr/>
        </p:nvPicPr>
        <p:blipFill>
          <a:blip r:embed="rId2"/>
          <a:stretch>
            <a:fillRect/>
          </a:stretch>
        </p:blipFill>
        <p:spPr>
          <a:xfrm>
            <a:off x="5490607" y="1962205"/>
            <a:ext cx="5446705" cy="4522634"/>
          </a:xfrm>
          <a:prstGeom prst="rect">
            <a:avLst/>
          </a:prstGeom>
          <a:ln>
            <a:noFill/>
          </a:ln>
          <a:effectLst>
            <a:softEdge rad="127000"/>
          </a:effectLst>
        </p:spPr>
      </p:pic>
      <p:pic>
        <p:nvPicPr>
          <p:cNvPr id="5" name="Picture 4">
            <a:extLst>
              <a:ext uri="{FF2B5EF4-FFF2-40B4-BE49-F238E27FC236}">
                <a16:creationId xmlns:a16="http://schemas.microsoft.com/office/drawing/2014/main" id="{CBD8EB6A-F4B8-024F-AEAD-45C7353A8C32}"/>
              </a:ext>
            </a:extLst>
          </p:cNvPr>
          <p:cNvPicPr>
            <a:picLocks noChangeAspect="1"/>
          </p:cNvPicPr>
          <p:nvPr/>
        </p:nvPicPr>
        <p:blipFill>
          <a:blip r:embed="rId3"/>
          <a:stretch>
            <a:fillRect/>
          </a:stretch>
        </p:blipFill>
        <p:spPr>
          <a:xfrm>
            <a:off x="1321122" y="-887406"/>
            <a:ext cx="8979724" cy="4180734"/>
          </a:xfrm>
          <a:prstGeom prst="rect">
            <a:avLst/>
          </a:prstGeom>
        </p:spPr>
      </p:pic>
      <p:sp>
        <p:nvSpPr>
          <p:cNvPr id="3" name="TextBox 2">
            <a:extLst>
              <a:ext uri="{FF2B5EF4-FFF2-40B4-BE49-F238E27FC236}">
                <a16:creationId xmlns:a16="http://schemas.microsoft.com/office/drawing/2014/main" id="{3FDBD5F0-F453-CF49-9F64-D56D619E8829}"/>
              </a:ext>
            </a:extLst>
          </p:cNvPr>
          <p:cNvSpPr txBox="1"/>
          <p:nvPr/>
        </p:nvSpPr>
        <p:spPr>
          <a:xfrm>
            <a:off x="568838" y="5831281"/>
            <a:ext cx="4926904" cy="523220"/>
          </a:xfrm>
          <a:prstGeom prst="rect">
            <a:avLst/>
          </a:prstGeom>
          <a:noFill/>
        </p:spPr>
        <p:txBody>
          <a:bodyPr wrap="square" lIns="91440" tIns="45720" rIns="91440" bIns="45720" rtlCol="0" anchor="t">
            <a:spAutoFit/>
          </a:bodyPr>
          <a:lstStyle/>
          <a:p>
            <a:r>
              <a:rPr lang="en-US" sz="2800" dirty="0">
                <a:hlinkClick r:id="rId4"/>
              </a:rPr>
              <a:t>https://www.pwcpetersburg.org</a:t>
            </a:r>
            <a:endParaRPr lang="en-US" sz="2800" dirty="0"/>
          </a:p>
        </p:txBody>
      </p:sp>
      <p:sp>
        <p:nvSpPr>
          <p:cNvPr id="2" name="TextBox 1">
            <a:extLst>
              <a:ext uri="{FF2B5EF4-FFF2-40B4-BE49-F238E27FC236}">
                <a16:creationId xmlns:a16="http://schemas.microsoft.com/office/drawing/2014/main" id="{8639538F-6B7A-A984-A675-311E382BF82E}"/>
              </a:ext>
            </a:extLst>
          </p:cNvPr>
          <p:cNvSpPr txBox="1"/>
          <p:nvPr/>
        </p:nvSpPr>
        <p:spPr>
          <a:xfrm>
            <a:off x="737224" y="3098529"/>
            <a:ext cx="4375889"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dirty="0">
                <a:latin typeface="Calibri"/>
                <a:ea typeface="Calibri"/>
                <a:cs typeface="Calibri"/>
              </a:rPr>
              <a:t>General Meeting</a:t>
            </a:r>
          </a:p>
          <a:p>
            <a:pPr algn="ctr"/>
            <a:r>
              <a:rPr lang="en-US" sz="4400">
                <a:latin typeface="Calibri"/>
                <a:ea typeface="Calibri"/>
                <a:cs typeface="Calibri" panose="020F0502020204030204"/>
              </a:rPr>
              <a:t>June 17, 2026</a:t>
            </a:r>
            <a:endParaRPr lang="en-US" sz="3200" b="1">
              <a:latin typeface="Calibri"/>
              <a:ea typeface="Calibri"/>
              <a:cs typeface="Calibri" panose="020F0502020204030204"/>
            </a:endParaRPr>
          </a:p>
        </p:txBody>
      </p:sp>
    </p:spTree>
    <p:extLst>
      <p:ext uri="{BB962C8B-B14F-4D97-AF65-F5344CB8AC3E}">
        <p14:creationId xmlns:p14="http://schemas.microsoft.com/office/powerpoint/2010/main" val="3795623076"/>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A2CB3-8831-9B49-6EB2-7BE5C457DFB8}"/>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2429F97-642F-61B9-A64F-C77D77A94629}"/>
              </a:ext>
            </a:extLst>
          </p:cNvPr>
          <p:cNvPicPr>
            <a:picLocks noChangeAspect="1"/>
          </p:cNvPicPr>
          <p:nvPr/>
        </p:nvPicPr>
        <p:blipFill>
          <a:blip r:embed="rId2"/>
          <a:stretch>
            <a:fillRect/>
          </a:stretch>
        </p:blipFill>
        <p:spPr>
          <a:xfrm>
            <a:off x="308751" y="-898292"/>
            <a:ext cx="8979724" cy="4376676"/>
          </a:xfrm>
          <a:prstGeom prst="rect">
            <a:avLst/>
          </a:prstGeom>
        </p:spPr>
      </p:pic>
      <p:pic>
        <p:nvPicPr>
          <p:cNvPr id="7" name="Picture 6">
            <a:extLst>
              <a:ext uri="{FF2B5EF4-FFF2-40B4-BE49-F238E27FC236}">
                <a16:creationId xmlns:a16="http://schemas.microsoft.com/office/drawing/2014/main" id="{957F17BA-CF38-2882-829C-79C072291484}"/>
              </a:ext>
            </a:extLst>
          </p:cNvPr>
          <p:cNvPicPr>
            <a:picLocks noChangeAspect="1"/>
          </p:cNvPicPr>
          <p:nvPr/>
        </p:nvPicPr>
        <p:blipFill>
          <a:blip r:embed="rId3"/>
          <a:srcRect l="10642" r="10642"/>
          <a:stretch>
            <a:fillRect/>
          </a:stretch>
        </p:blipFill>
        <p:spPr>
          <a:xfrm rot="5400000">
            <a:off x="629916" y="2345488"/>
            <a:ext cx="4445186" cy="4154764"/>
          </a:xfrm>
          <a:prstGeom prst="rect">
            <a:avLst/>
          </a:prstGeom>
        </p:spPr>
      </p:pic>
      <p:pic>
        <p:nvPicPr>
          <p:cNvPr id="9" name="Picture 8">
            <a:extLst>
              <a:ext uri="{FF2B5EF4-FFF2-40B4-BE49-F238E27FC236}">
                <a16:creationId xmlns:a16="http://schemas.microsoft.com/office/drawing/2014/main" id="{F84593E2-72F6-E66F-CDED-C555663082C1}"/>
              </a:ext>
            </a:extLst>
          </p:cNvPr>
          <p:cNvPicPr>
            <a:picLocks noChangeAspect="1"/>
          </p:cNvPicPr>
          <p:nvPr/>
        </p:nvPicPr>
        <p:blipFill>
          <a:blip r:embed="rId4"/>
          <a:stretch>
            <a:fillRect/>
          </a:stretch>
        </p:blipFill>
        <p:spPr>
          <a:xfrm rot="5400000">
            <a:off x="7350394" y="2502642"/>
            <a:ext cx="4564976" cy="3803069"/>
          </a:xfrm>
          <a:prstGeom prst="rect">
            <a:avLst/>
          </a:prstGeom>
        </p:spPr>
      </p:pic>
      <p:sp>
        <p:nvSpPr>
          <p:cNvPr id="3" name="TextBox 2">
            <a:extLst>
              <a:ext uri="{FF2B5EF4-FFF2-40B4-BE49-F238E27FC236}">
                <a16:creationId xmlns:a16="http://schemas.microsoft.com/office/drawing/2014/main" id="{506D8ABD-3B0F-E6B0-654C-ABC544DD9C8D}"/>
              </a:ext>
            </a:extLst>
          </p:cNvPr>
          <p:cNvSpPr txBox="1"/>
          <p:nvPr/>
        </p:nvSpPr>
        <p:spPr>
          <a:xfrm>
            <a:off x="5041320" y="2180948"/>
            <a:ext cx="2452127"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ea typeface="Calibri"/>
                <a:cs typeface="Calibri"/>
              </a:rPr>
              <a:t>JANUARY 21, </a:t>
            </a:r>
            <a:r>
              <a:rPr lang="en-US" sz="3200" b="1">
                <a:ea typeface="Calibri"/>
                <a:cs typeface="Calibri"/>
              </a:rPr>
              <a:t>2026</a:t>
            </a:r>
            <a:endParaRPr lang="en-US" sz="3200" b="1" dirty="0">
              <a:ea typeface="Calibri"/>
              <a:cs typeface="Calibri"/>
            </a:endParaRPr>
          </a:p>
          <a:p>
            <a:pPr algn="ctr"/>
            <a:endParaRPr lang="en-US" sz="2800" b="1" dirty="0">
              <a:ea typeface="Calibri"/>
              <a:cs typeface="Calibri"/>
            </a:endParaRPr>
          </a:p>
          <a:p>
            <a:pPr algn="ctr"/>
            <a:r>
              <a:rPr lang="en-US" sz="2800" dirty="0">
                <a:ea typeface="Calibri"/>
                <a:cs typeface="Calibri"/>
              </a:rPr>
              <a:t>PWC's 2026 Priorities</a:t>
            </a:r>
          </a:p>
          <a:p>
            <a:pPr algn="ctr"/>
            <a:endParaRPr lang="en-US" sz="2400" dirty="0">
              <a:ea typeface="Calibri"/>
              <a:cs typeface="Calibri"/>
            </a:endParaRPr>
          </a:p>
          <a:p>
            <a:pPr algn="ctr"/>
            <a:r>
              <a:rPr lang="en-US" sz="2400" dirty="0">
                <a:ea typeface="Calibri"/>
                <a:cs typeface="Calibri"/>
              </a:rPr>
              <a:t>As inspired by the Crater Regional Health Improvement Plan (RHIP)</a:t>
            </a:r>
          </a:p>
        </p:txBody>
      </p:sp>
    </p:spTree>
    <p:extLst>
      <p:ext uri="{BB962C8B-B14F-4D97-AF65-F5344CB8AC3E}">
        <p14:creationId xmlns:p14="http://schemas.microsoft.com/office/powerpoint/2010/main" val="3577887193"/>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C6386-3D77-F952-A1FA-E98F3D5A844A}"/>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D26F7906-6141-AEF8-4889-1DDBBFD12E7A}"/>
              </a:ext>
            </a:extLst>
          </p:cNvPr>
          <p:cNvPicPr>
            <a:picLocks noChangeAspect="1"/>
          </p:cNvPicPr>
          <p:nvPr/>
        </p:nvPicPr>
        <p:blipFill>
          <a:blip r:embed="rId2"/>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0DB7921F-2550-F1AF-C66B-98122318E8F3}"/>
              </a:ext>
            </a:extLst>
          </p:cNvPr>
          <p:cNvSpPr txBox="1"/>
          <p:nvPr/>
        </p:nvSpPr>
        <p:spPr>
          <a:xfrm>
            <a:off x="4798482" y="1928813"/>
            <a:ext cx="2698175" cy="461665"/>
          </a:xfrm>
          <a:prstGeom prst="rect">
            <a:avLst/>
          </a:prstGeom>
          <a:noFill/>
        </p:spPr>
        <p:txBody>
          <a:bodyPr wrap="none" lIns="91440" tIns="45720" rIns="91440" bIns="45720" rtlCol="0" anchor="t">
            <a:spAutoFit/>
          </a:bodyPr>
          <a:lstStyle/>
          <a:p>
            <a:r>
              <a:rPr lang="en-US" sz="2400" b="1" dirty="0">
                <a:latin typeface="Arial"/>
                <a:cs typeface="Arial"/>
              </a:rPr>
              <a:t>2026 PRIORITIES</a:t>
            </a:r>
          </a:p>
        </p:txBody>
      </p:sp>
      <p:sp>
        <p:nvSpPr>
          <p:cNvPr id="9" name="TextBox 8">
            <a:extLst>
              <a:ext uri="{FF2B5EF4-FFF2-40B4-BE49-F238E27FC236}">
                <a16:creationId xmlns:a16="http://schemas.microsoft.com/office/drawing/2014/main" id="{0C3FC76F-2FD1-5185-2333-CC4743BB9FD7}"/>
              </a:ext>
            </a:extLst>
          </p:cNvPr>
          <p:cNvSpPr txBox="1"/>
          <p:nvPr/>
        </p:nvSpPr>
        <p:spPr>
          <a:xfrm>
            <a:off x="310327" y="2402142"/>
            <a:ext cx="11582018"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i="1" u="sng" dirty="0">
                <a:cs typeface="Calibri"/>
              </a:rPr>
              <a:t>RHIP STRATEGIC ISSUE #1</a:t>
            </a:r>
          </a:p>
          <a:p>
            <a:pPr algn="ctr"/>
            <a:r>
              <a:rPr lang="en-US" sz="2400" dirty="0">
                <a:cs typeface="Calibri"/>
              </a:rPr>
              <a:t>EQUITABLE ACCESS TO HEALTHY FOODS</a:t>
            </a:r>
            <a:endParaRPr lang="en-US" sz="2400" dirty="0">
              <a:ea typeface="Calibri"/>
              <a:cs typeface="Calibri"/>
            </a:endParaRPr>
          </a:p>
          <a:p>
            <a:pPr algn="ctr"/>
            <a:r>
              <a:rPr lang="en-US" dirty="0">
                <a:latin typeface="Calibri"/>
                <a:ea typeface="Calibri"/>
                <a:cs typeface="Calibri"/>
              </a:rPr>
              <a:t>Increase accessibility, availability, and affordability of healthy foods to reduce food insecurity throughout the Crater region. </a:t>
            </a:r>
            <a:endParaRPr lang="en-US" dirty="0">
              <a:latin typeface="Calibri"/>
              <a:ea typeface="Calibri"/>
            </a:endParaRPr>
          </a:p>
          <a:p>
            <a:pPr algn="ctr"/>
            <a:endParaRPr lang="en-US" sz="2000" dirty="0">
              <a:cs typeface="Calibri"/>
            </a:endParaRPr>
          </a:p>
          <a:p>
            <a:pPr algn="ctr"/>
            <a:r>
              <a:rPr lang="en-US" sz="2000" b="1" i="1" u="sng" dirty="0">
                <a:cs typeface="Calibri"/>
              </a:rPr>
              <a:t>RHIP STRATEGIC ISSUE #3</a:t>
            </a:r>
            <a:endParaRPr lang="en-US" sz="2000" u="sng" dirty="0">
              <a:ea typeface="Calibri" panose="020F0502020204030204"/>
              <a:cs typeface="Calibri"/>
            </a:endParaRPr>
          </a:p>
          <a:p>
            <a:pPr algn="ctr"/>
            <a:r>
              <a:rPr lang="en-US" sz="2400" dirty="0">
                <a:ea typeface="Calibri"/>
                <a:cs typeface="Calibri"/>
              </a:rPr>
              <a:t>ACCESS TO QUALITY AFFORDABLE HEALTHCARE, INCLUDING MEDICAL, DENTAL AND MENTAL HEALTHCARE</a:t>
            </a:r>
          </a:p>
          <a:p>
            <a:pPr algn="ctr"/>
            <a:r>
              <a:rPr lang="en-US" sz="2000" dirty="0">
                <a:latin typeface="Aptos Narrow"/>
                <a:cs typeface="Calibri"/>
              </a:rPr>
              <a:t>Increase utilization of available medical, dental, and mental healthcare services throughout Crater. </a:t>
            </a:r>
            <a:endParaRPr lang="en-US" dirty="0"/>
          </a:p>
          <a:p>
            <a:pPr algn="ctr"/>
            <a:endParaRPr lang="en-US" sz="2000" dirty="0">
              <a:latin typeface="Calibri" panose="020F0502020204030204"/>
              <a:ea typeface="Calibri"/>
              <a:cs typeface="Calibri"/>
            </a:endParaRPr>
          </a:p>
          <a:p>
            <a:pPr algn="ctr"/>
            <a:r>
              <a:rPr lang="en-US" sz="2000" b="1" i="1" u="sng" dirty="0">
                <a:cs typeface="Calibri"/>
              </a:rPr>
              <a:t>RHIP STRATEGIC ISSUE #4</a:t>
            </a:r>
            <a:endParaRPr lang="en-US" sz="2000" b="1" i="1" u="sng" dirty="0">
              <a:ea typeface="Calibri" panose="020F0502020204030204"/>
              <a:cs typeface="Calibri"/>
            </a:endParaRPr>
          </a:p>
          <a:p>
            <a:pPr algn="ctr"/>
            <a:r>
              <a:rPr lang="en-US" sz="2400" dirty="0">
                <a:ea typeface="Calibri"/>
                <a:cs typeface="Calibri"/>
              </a:rPr>
              <a:t>YOUTH PREPARED TO THRIVE IN ADULTHOOD</a:t>
            </a:r>
            <a:endParaRPr lang="en-US" sz="2400" dirty="0">
              <a:cs typeface="Calibri"/>
            </a:endParaRPr>
          </a:p>
          <a:p>
            <a:pPr algn="ctr"/>
            <a:r>
              <a:rPr lang="en-US" sz="2000" dirty="0">
                <a:latin typeface="Aptos Narrow"/>
                <a:ea typeface="Calibri" panose="020F0502020204030204"/>
                <a:cs typeface="Calibri" panose="020F0502020204030204"/>
              </a:rPr>
              <a:t>Increase partnerships that provide opportunities for youth/young adults to access life skills education, including financial, workforce, social-emotional, health literacy, etc. </a:t>
            </a:r>
            <a:endParaRPr lang="en-US" dirty="0"/>
          </a:p>
        </p:txBody>
      </p:sp>
    </p:spTree>
    <p:extLst>
      <p:ext uri="{BB962C8B-B14F-4D97-AF65-F5344CB8AC3E}">
        <p14:creationId xmlns:p14="http://schemas.microsoft.com/office/powerpoint/2010/main" val="582034784"/>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7C07F-94A0-BFAE-49DF-573F3D7A9C0D}"/>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4FDE9F26-4BDE-975C-270F-25D72553D529}"/>
              </a:ext>
            </a:extLst>
          </p:cNvPr>
          <p:cNvPicPr>
            <a:picLocks noChangeAspect="1"/>
          </p:cNvPicPr>
          <p:nvPr/>
        </p:nvPicPr>
        <p:blipFill>
          <a:blip r:embed="rId2"/>
          <a:stretch>
            <a:fillRect/>
          </a:stretch>
        </p:blipFill>
        <p:spPr>
          <a:xfrm>
            <a:off x="308751" y="-898292"/>
            <a:ext cx="8979724" cy="4376676"/>
          </a:xfrm>
          <a:prstGeom prst="rect">
            <a:avLst/>
          </a:prstGeom>
        </p:spPr>
      </p:pic>
      <p:sp>
        <p:nvSpPr>
          <p:cNvPr id="9" name="TextBox 8">
            <a:extLst>
              <a:ext uri="{FF2B5EF4-FFF2-40B4-BE49-F238E27FC236}">
                <a16:creationId xmlns:a16="http://schemas.microsoft.com/office/drawing/2014/main" id="{C6C661BB-8447-0907-5480-5A380565F3F1}"/>
              </a:ext>
            </a:extLst>
          </p:cNvPr>
          <p:cNvSpPr txBox="1"/>
          <p:nvPr/>
        </p:nvSpPr>
        <p:spPr>
          <a:xfrm>
            <a:off x="310327" y="2423913"/>
            <a:ext cx="11582018"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cs typeface="Calibri"/>
              </a:rPr>
              <a:t>WORKING TOGETHER TO BUILD HEALTH AND WELLNESS</a:t>
            </a:r>
            <a:endParaRPr lang="en-US" sz="3200" b="1" dirty="0">
              <a:ea typeface="Calibri"/>
              <a:cs typeface="Calibri"/>
            </a:endParaRPr>
          </a:p>
          <a:p>
            <a:pPr algn="ctr"/>
            <a:r>
              <a:rPr lang="en-US" sz="3200" b="1" dirty="0">
                <a:cs typeface="Calibri"/>
              </a:rPr>
              <a:t>IN PETERSBURG</a:t>
            </a:r>
            <a:endParaRPr lang="en-US" sz="3200" b="1">
              <a:ea typeface="Calibri"/>
              <a:cs typeface="Calibri"/>
            </a:endParaRPr>
          </a:p>
          <a:p>
            <a:pPr algn="ctr"/>
            <a:endParaRPr lang="en-US" sz="2400" dirty="0">
              <a:ea typeface="Calibri"/>
              <a:cs typeface="Calibri"/>
            </a:endParaRPr>
          </a:p>
          <a:p>
            <a:pPr algn="ctr"/>
            <a:r>
              <a:rPr lang="en-US" sz="2800" dirty="0">
                <a:ea typeface="+mn-lt"/>
                <a:cs typeface="+mn-lt"/>
              </a:rPr>
              <a:t>Launched in 2012, PWC is an alliance of stakeholders working to ensure the collective strength of resources are used to empower the community and strengthen the culture of health in Petersburg.</a:t>
            </a:r>
            <a:endParaRPr lang="en-US" sz="2800" dirty="0">
              <a:latin typeface="Calibri" panose="020F0502020204030204"/>
              <a:ea typeface="Calibri"/>
              <a:cs typeface="Calibri"/>
            </a:endParaRPr>
          </a:p>
          <a:p>
            <a:pPr algn="ctr"/>
            <a:endParaRPr lang="en-US" sz="2400" dirty="0">
              <a:latin typeface="Calibri" panose="020F0502020204030204"/>
              <a:ea typeface="Calibri"/>
              <a:cs typeface="Calibri"/>
            </a:endParaRPr>
          </a:p>
          <a:p>
            <a:pPr algn="ctr"/>
            <a:r>
              <a:rPr lang="en-US" sz="3200" dirty="0">
                <a:ea typeface="Calibri" panose="020F0502020204030204"/>
                <a:cs typeface="Calibri"/>
              </a:rPr>
              <a:t>Thank You for joining us!</a:t>
            </a:r>
          </a:p>
          <a:p>
            <a:pPr algn="ctr"/>
            <a:endParaRPr lang="en-US" sz="2000" b="1" dirty="0">
              <a:ea typeface="Calibri" panose="020F0502020204030204"/>
              <a:cs typeface="Calibri"/>
            </a:endParaRPr>
          </a:p>
          <a:p>
            <a:pPr algn="ctr"/>
            <a:r>
              <a:rPr lang="en-US" sz="2000" b="1" dirty="0">
                <a:ea typeface="Calibri" panose="020F0502020204030204"/>
                <a:cs typeface="Calibri"/>
                <a:hlinkClick r:id="rId3"/>
              </a:rPr>
              <a:t>www.PWCPetersburg.org</a:t>
            </a:r>
            <a:endParaRPr lang="en-US"/>
          </a:p>
        </p:txBody>
      </p:sp>
    </p:spTree>
    <p:extLst>
      <p:ext uri="{BB962C8B-B14F-4D97-AF65-F5344CB8AC3E}">
        <p14:creationId xmlns:p14="http://schemas.microsoft.com/office/powerpoint/2010/main" val="414991332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CF94-0352-E98E-EA05-38253668E5F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C4DB81F-24D2-CF4C-463F-5B99C25BFC47}"/>
              </a:ext>
            </a:extLst>
          </p:cNvPr>
          <p:cNvPicPr>
            <a:picLocks noChangeAspect="1"/>
          </p:cNvPicPr>
          <p:nvPr/>
        </p:nvPicPr>
        <p:blipFill>
          <a:blip r:embed="rId2"/>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73F0632C-A71F-4CCE-53F7-C656D2935152}"/>
              </a:ext>
            </a:extLst>
          </p:cNvPr>
          <p:cNvSpPr txBox="1"/>
          <p:nvPr/>
        </p:nvSpPr>
        <p:spPr>
          <a:xfrm>
            <a:off x="561888" y="2246865"/>
            <a:ext cx="2145139" cy="461665"/>
          </a:xfrm>
          <a:prstGeom prst="rect">
            <a:avLst/>
          </a:prstGeom>
          <a:noFill/>
        </p:spPr>
        <p:txBody>
          <a:bodyPr wrap="none" lIns="91440" tIns="45720" rIns="91440" bIns="45720" rtlCol="0" anchor="t">
            <a:spAutoFit/>
          </a:bodyPr>
          <a:lstStyle/>
          <a:p>
            <a:r>
              <a:rPr lang="en-US" sz="2400" b="1" dirty="0">
                <a:latin typeface="Calibri"/>
                <a:ea typeface="Calibri"/>
                <a:cs typeface="Calibri"/>
              </a:rPr>
              <a:t>NEXT MEETING</a:t>
            </a:r>
          </a:p>
        </p:txBody>
      </p:sp>
      <p:pic>
        <p:nvPicPr>
          <p:cNvPr id="8" name="Picture 7">
            <a:extLst>
              <a:ext uri="{FF2B5EF4-FFF2-40B4-BE49-F238E27FC236}">
                <a16:creationId xmlns:a16="http://schemas.microsoft.com/office/drawing/2014/main" id="{E3239BCF-2F08-EA7D-D5AC-E32B5CF43DA4}"/>
              </a:ext>
            </a:extLst>
          </p:cNvPr>
          <p:cNvPicPr>
            <a:picLocks noChangeAspect="1"/>
          </p:cNvPicPr>
          <p:nvPr/>
        </p:nvPicPr>
        <p:blipFill>
          <a:blip r:embed="rId3"/>
          <a:stretch>
            <a:fillRect/>
          </a:stretch>
        </p:blipFill>
        <p:spPr>
          <a:xfrm>
            <a:off x="556601" y="2609984"/>
            <a:ext cx="3186809" cy="3370084"/>
          </a:xfrm>
          <a:prstGeom prst="rect">
            <a:avLst/>
          </a:prstGeom>
          <a:ln>
            <a:noFill/>
          </a:ln>
          <a:effectLst>
            <a:softEdge rad="112500"/>
          </a:effectLst>
        </p:spPr>
      </p:pic>
      <p:sp>
        <p:nvSpPr>
          <p:cNvPr id="9" name="TextBox 8">
            <a:extLst>
              <a:ext uri="{FF2B5EF4-FFF2-40B4-BE49-F238E27FC236}">
                <a16:creationId xmlns:a16="http://schemas.microsoft.com/office/drawing/2014/main" id="{DBF4230A-42DC-9AD7-FA1B-9DB703F9AD41}"/>
              </a:ext>
            </a:extLst>
          </p:cNvPr>
          <p:cNvSpPr txBox="1"/>
          <p:nvPr/>
        </p:nvSpPr>
        <p:spPr>
          <a:xfrm>
            <a:off x="4789562" y="2241538"/>
            <a:ext cx="6881916" cy="39087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cs typeface="Calibri"/>
              </a:rPr>
              <a:t>WEDNESDAY, AUGUST 19th</a:t>
            </a:r>
          </a:p>
          <a:p>
            <a:endParaRPr lang="en-US" sz="2400" dirty="0">
              <a:cs typeface="Calibri"/>
            </a:endParaRPr>
          </a:p>
          <a:p>
            <a:r>
              <a:rPr lang="en-US" sz="2400" dirty="0">
                <a:cs typeface="Calibri"/>
              </a:rPr>
              <a:t> </a:t>
            </a:r>
            <a:r>
              <a:rPr lang="en-US" sz="2400" dirty="0">
                <a:cs typeface="Calibri"/>
                <a:hlinkClick r:id="rId4"/>
              </a:rPr>
              <a:t>Petersburg Public Library</a:t>
            </a:r>
            <a:r>
              <a:rPr lang="en-US" sz="2400" dirty="0">
                <a:cs typeface="Calibri"/>
              </a:rPr>
              <a:t>'s Multipurpose Room, 201 W. Washington Street.</a:t>
            </a:r>
            <a:endParaRPr lang="en-US" sz="2400" dirty="0">
              <a:ea typeface="Calibri"/>
              <a:cs typeface="Calibri"/>
            </a:endParaRPr>
          </a:p>
          <a:p>
            <a:endParaRPr lang="en-US" sz="2400" dirty="0">
              <a:ea typeface="Calibri"/>
              <a:cs typeface="Calibri"/>
            </a:endParaRPr>
          </a:p>
          <a:p>
            <a:pPr marL="285750" indent="-285750">
              <a:buFont typeface="Wingdings"/>
              <a:buChar char="v"/>
            </a:pPr>
            <a:r>
              <a:rPr lang="en-US" sz="2400" dirty="0">
                <a:cs typeface="Calibri"/>
              </a:rPr>
              <a:t>General Meetings: 3rd Wednesday of the month, January-September (except July), 11:00am.</a:t>
            </a:r>
            <a:endParaRPr lang="en-US" sz="2400">
              <a:ea typeface="Calibri"/>
              <a:cs typeface="Calibri"/>
            </a:endParaRPr>
          </a:p>
          <a:p>
            <a:endParaRPr lang="en-US" sz="2400" dirty="0">
              <a:ea typeface="Calibri" panose="020F0502020204030204"/>
              <a:cs typeface="Calibri"/>
            </a:endParaRPr>
          </a:p>
          <a:p>
            <a:pPr marL="285750" indent="-285750">
              <a:buFont typeface="Wingdings"/>
              <a:buChar char="v"/>
            </a:pPr>
            <a:r>
              <a:rPr lang="en-US" sz="2400" dirty="0">
                <a:cs typeface="Calibri"/>
              </a:rPr>
              <a:t>2026 ANNUAL DINNER MEETING:</a:t>
            </a:r>
          </a:p>
          <a:p>
            <a:r>
              <a:rPr lang="en-US" sz="2400" dirty="0">
                <a:cs typeface="Calibri"/>
              </a:rPr>
              <a:t>    </a:t>
            </a:r>
            <a:r>
              <a:rPr lang="en-US" sz="2400" b="1" dirty="0">
                <a:cs typeface="Calibri"/>
              </a:rPr>
              <a:t>October 27th, 6:00-7:30pm</a:t>
            </a:r>
            <a:endParaRPr lang="en-US" sz="2400" b="1" dirty="0">
              <a:ea typeface="Calibri" panose="020F0502020204030204"/>
              <a:cs typeface="Calibri"/>
            </a:endParaRPr>
          </a:p>
        </p:txBody>
      </p:sp>
      <p:sp>
        <p:nvSpPr>
          <p:cNvPr id="11" name="TextBox 10">
            <a:extLst>
              <a:ext uri="{FF2B5EF4-FFF2-40B4-BE49-F238E27FC236}">
                <a16:creationId xmlns:a16="http://schemas.microsoft.com/office/drawing/2014/main" id="{9B4801A2-D9A0-83DB-3698-E40D42812ADD}"/>
              </a:ext>
            </a:extLst>
          </p:cNvPr>
          <p:cNvSpPr txBox="1"/>
          <p:nvPr/>
        </p:nvSpPr>
        <p:spPr>
          <a:xfrm>
            <a:off x="1376812" y="5972576"/>
            <a:ext cx="265090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cs typeface="Calibri"/>
                <a:hlinkClick r:id="rId5"/>
              </a:rPr>
              <a:t>www.pwcpetersburg.com</a:t>
            </a:r>
            <a:endParaRPr lang="en-US" b="1" dirty="0"/>
          </a:p>
        </p:txBody>
      </p:sp>
      <p:sp>
        <p:nvSpPr>
          <p:cNvPr id="2" name="TextBox 1">
            <a:extLst>
              <a:ext uri="{FF2B5EF4-FFF2-40B4-BE49-F238E27FC236}">
                <a16:creationId xmlns:a16="http://schemas.microsoft.com/office/drawing/2014/main" id="{AC943CD8-3727-2948-192A-1869F635BE2B}"/>
              </a:ext>
            </a:extLst>
          </p:cNvPr>
          <p:cNvSpPr txBox="1"/>
          <p:nvPr/>
        </p:nvSpPr>
        <p:spPr>
          <a:xfrm>
            <a:off x="1281792" y="6338206"/>
            <a:ext cx="28411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dirty="0">
                <a:solidFill>
                  <a:srgbClr val="0070C0"/>
                </a:solidFill>
                <a:ea typeface="Calibri"/>
                <a:cs typeface="Calibri"/>
              </a:rPr>
              <a:t>pwcpetersburg@gmail.com</a:t>
            </a:r>
            <a:endParaRPr lang="en-US" b="1" dirty="0">
              <a:solidFill>
                <a:srgbClr val="0070C0"/>
              </a:solidFill>
            </a:endParaRPr>
          </a:p>
        </p:txBody>
      </p:sp>
    </p:spTree>
    <p:extLst>
      <p:ext uri="{BB962C8B-B14F-4D97-AF65-F5344CB8AC3E}">
        <p14:creationId xmlns:p14="http://schemas.microsoft.com/office/powerpoint/2010/main" val="1895899135"/>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B6D046-59A2-DDC3-E052-57CF91F7638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348ED2A-AFAD-E0A2-E2D8-2F8A407B3620}"/>
              </a:ext>
            </a:extLst>
          </p:cNvPr>
          <p:cNvPicPr>
            <a:picLocks noChangeAspect="1"/>
          </p:cNvPicPr>
          <p:nvPr/>
        </p:nvPicPr>
        <p:blipFill>
          <a:blip r:embed="rId2"/>
          <a:stretch>
            <a:fillRect/>
          </a:stretch>
        </p:blipFill>
        <p:spPr>
          <a:xfrm>
            <a:off x="308751" y="-1063944"/>
            <a:ext cx="8979724" cy="4376676"/>
          </a:xfrm>
          <a:prstGeom prst="rect">
            <a:avLst/>
          </a:prstGeom>
        </p:spPr>
      </p:pic>
      <p:sp>
        <p:nvSpPr>
          <p:cNvPr id="3" name="TextBox 2">
            <a:extLst>
              <a:ext uri="{FF2B5EF4-FFF2-40B4-BE49-F238E27FC236}">
                <a16:creationId xmlns:a16="http://schemas.microsoft.com/office/drawing/2014/main" id="{6764F273-B9A4-8EAF-ADEF-352F146FFFE6}"/>
              </a:ext>
            </a:extLst>
          </p:cNvPr>
          <p:cNvSpPr txBox="1"/>
          <p:nvPr/>
        </p:nvSpPr>
        <p:spPr>
          <a:xfrm>
            <a:off x="4589202" y="1964054"/>
            <a:ext cx="448680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Arial"/>
                <a:ea typeface="Calibri"/>
                <a:cs typeface="Arial"/>
              </a:rPr>
              <a:t>Meeting: </a:t>
            </a:r>
            <a:r>
              <a:rPr lang="en-US" sz="2800" b="1">
                <a:latin typeface="Arial"/>
                <a:ea typeface="Calibri"/>
                <a:cs typeface="Arial"/>
              </a:rPr>
              <a:t>May 20, 2026</a:t>
            </a:r>
            <a:endParaRPr lang="en-US">
              <a:latin typeface="Arial"/>
              <a:cs typeface="Arial"/>
            </a:endParaRPr>
          </a:p>
          <a:p>
            <a:pPr algn="ctr"/>
            <a:r>
              <a:rPr lang="en-US" sz="2400">
                <a:ea typeface="Calibri"/>
                <a:cs typeface="Calibri"/>
              </a:rPr>
              <a:t>The Wellness Engagement Project</a:t>
            </a:r>
            <a:endParaRPr lang="en-US" sz="2400" dirty="0">
              <a:ea typeface="Calibri"/>
              <a:cs typeface="Calibri"/>
            </a:endParaRPr>
          </a:p>
        </p:txBody>
      </p:sp>
      <p:sp>
        <p:nvSpPr>
          <p:cNvPr id="6" name="TextBox 5">
            <a:extLst>
              <a:ext uri="{FF2B5EF4-FFF2-40B4-BE49-F238E27FC236}">
                <a16:creationId xmlns:a16="http://schemas.microsoft.com/office/drawing/2014/main" id="{A059B024-5986-10BC-0FEF-4699347F778F}"/>
              </a:ext>
            </a:extLst>
          </p:cNvPr>
          <p:cNvSpPr txBox="1"/>
          <p:nvPr/>
        </p:nvSpPr>
        <p:spPr>
          <a:xfrm>
            <a:off x="2451652" y="6272696"/>
            <a:ext cx="729311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Almost all PWC Meetings are hybrid. People attend via Zoom and in person.</a:t>
            </a:r>
            <a:endParaRPr lang="en-US"/>
          </a:p>
        </p:txBody>
      </p:sp>
      <p:pic>
        <p:nvPicPr>
          <p:cNvPr id="7" name="Picture 6">
            <a:extLst>
              <a:ext uri="{FF2B5EF4-FFF2-40B4-BE49-F238E27FC236}">
                <a16:creationId xmlns:a16="http://schemas.microsoft.com/office/drawing/2014/main" id="{E0ED399F-176C-6002-8DFF-C887C660BF0B}"/>
              </a:ext>
            </a:extLst>
          </p:cNvPr>
          <p:cNvPicPr>
            <a:picLocks noChangeAspect="1"/>
          </p:cNvPicPr>
          <p:nvPr/>
        </p:nvPicPr>
        <p:blipFill>
          <a:blip r:embed="rId3"/>
          <a:stretch>
            <a:fillRect/>
          </a:stretch>
        </p:blipFill>
        <p:spPr>
          <a:xfrm>
            <a:off x="303903" y="2115724"/>
            <a:ext cx="4185065" cy="3013075"/>
          </a:xfrm>
          <a:prstGeom prst="rect">
            <a:avLst/>
          </a:prstGeom>
        </p:spPr>
      </p:pic>
      <p:pic>
        <p:nvPicPr>
          <p:cNvPr id="4" name="Picture 3">
            <a:extLst>
              <a:ext uri="{FF2B5EF4-FFF2-40B4-BE49-F238E27FC236}">
                <a16:creationId xmlns:a16="http://schemas.microsoft.com/office/drawing/2014/main" id="{A9A72698-8150-14B6-DB07-B33DD2346B99}"/>
              </a:ext>
            </a:extLst>
          </p:cNvPr>
          <p:cNvPicPr>
            <a:picLocks noChangeAspect="1"/>
          </p:cNvPicPr>
          <p:nvPr/>
        </p:nvPicPr>
        <p:blipFill>
          <a:blip r:embed="rId4"/>
          <a:stretch>
            <a:fillRect/>
          </a:stretch>
        </p:blipFill>
        <p:spPr>
          <a:xfrm>
            <a:off x="2966969" y="5105331"/>
            <a:ext cx="1409976" cy="876990"/>
          </a:xfrm>
          <a:prstGeom prst="rect">
            <a:avLst/>
          </a:prstGeom>
          <a:ln>
            <a:noFill/>
          </a:ln>
          <a:effectLst>
            <a:softEdge rad="112500"/>
          </a:effectLst>
        </p:spPr>
      </p:pic>
      <p:pic>
        <p:nvPicPr>
          <p:cNvPr id="8" name="Picture 7">
            <a:extLst>
              <a:ext uri="{FF2B5EF4-FFF2-40B4-BE49-F238E27FC236}">
                <a16:creationId xmlns:a16="http://schemas.microsoft.com/office/drawing/2014/main" id="{256F5577-C9F6-4C10-9819-EC26E10B155B}"/>
              </a:ext>
            </a:extLst>
          </p:cNvPr>
          <p:cNvPicPr>
            <a:picLocks noChangeAspect="1"/>
          </p:cNvPicPr>
          <p:nvPr/>
        </p:nvPicPr>
        <p:blipFill>
          <a:blip r:embed="rId5"/>
          <a:stretch>
            <a:fillRect/>
          </a:stretch>
        </p:blipFill>
        <p:spPr>
          <a:xfrm>
            <a:off x="408056" y="5111749"/>
            <a:ext cx="1403629" cy="1051894"/>
          </a:xfrm>
          <a:prstGeom prst="rect">
            <a:avLst/>
          </a:prstGeom>
          <a:ln>
            <a:noFill/>
          </a:ln>
          <a:effectLst>
            <a:softEdge rad="112500"/>
          </a:effectLst>
        </p:spPr>
      </p:pic>
      <p:pic>
        <p:nvPicPr>
          <p:cNvPr id="9" name="Picture 8">
            <a:extLst>
              <a:ext uri="{FF2B5EF4-FFF2-40B4-BE49-F238E27FC236}">
                <a16:creationId xmlns:a16="http://schemas.microsoft.com/office/drawing/2014/main" id="{87583016-5C36-CD6C-97D4-918E3904E4AE}"/>
              </a:ext>
            </a:extLst>
          </p:cNvPr>
          <p:cNvPicPr>
            <a:picLocks noChangeAspect="1"/>
          </p:cNvPicPr>
          <p:nvPr/>
        </p:nvPicPr>
        <p:blipFill>
          <a:blip r:embed="rId6"/>
          <a:stretch>
            <a:fillRect/>
          </a:stretch>
        </p:blipFill>
        <p:spPr>
          <a:xfrm>
            <a:off x="9851887" y="2693436"/>
            <a:ext cx="1488661" cy="1471130"/>
          </a:xfrm>
          <a:prstGeom prst="rect">
            <a:avLst/>
          </a:prstGeom>
          <a:ln>
            <a:noFill/>
          </a:ln>
          <a:effectLst>
            <a:softEdge rad="112500"/>
          </a:effectLst>
        </p:spPr>
      </p:pic>
      <p:pic>
        <p:nvPicPr>
          <p:cNvPr id="10" name="Picture 9">
            <a:extLst>
              <a:ext uri="{FF2B5EF4-FFF2-40B4-BE49-F238E27FC236}">
                <a16:creationId xmlns:a16="http://schemas.microsoft.com/office/drawing/2014/main" id="{2E043F81-8FA5-DD9B-3550-75EDEE7E52A1}"/>
              </a:ext>
            </a:extLst>
          </p:cNvPr>
          <p:cNvPicPr>
            <a:picLocks noChangeAspect="1"/>
          </p:cNvPicPr>
          <p:nvPr/>
        </p:nvPicPr>
        <p:blipFill>
          <a:blip r:embed="rId7"/>
          <a:stretch>
            <a:fillRect/>
          </a:stretch>
        </p:blipFill>
        <p:spPr>
          <a:xfrm>
            <a:off x="8486635" y="2906642"/>
            <a:ext cx="1590815" cy="1254542"/>
          </a:xfrm>
          <a:prstGeom prst="rect">
            <a:avLst/>
          </a:prstGeom>
          <a:ln>
            <a:noFill/>
          </a:ln>
          <a:effectLst>
            <a:softEdge rad="112500"/>
          </a:effectLst>
        </p:spPr>
      </p:pic>
      <p:pic>
        <p:nvPicPr>
          <p:cNvPr id="11" name="Picture 10">
            <a:extLst>
              <a:ext uri="{FF2B5EF4-FFF2-40B4-BE49-F238E27FC236}">
                <a16:creationId xmlns:a16="http://schemas.microsoft.com/office/drawing/2014/main" id="{F9FCF802-E953-1960-88ED-FDF668BC0776}"/>
              </a:ext>
            </a:extLst>
          </p:cNvPr>
          <p:cNvPicPr>
            <a:picLocks noChangeAspect="1"/>
          </p:cNvPicPr>
          <p:nvPr/>
        </p:nvPicPr>
        <p:blipFill>
          <a:blip r:embed="rId8"/>
          <a:stretch>
            <a:fillRect/>
          </a:stretch>
        </p:blipFill>
        <p:spPr>
          <a:xfrm>
            <a:off x="8674928" y="4162976"/>
            <a:ext cx="1457187" cy="1259786"/>
          </a:xfrm>
          <a:prstGeom prst="rect">
            <a:avLst/>
          </a:prstGeom>
          <a:ln>
            <a:noFill/>
          </a:ln>
          <a:effectLst>
            <a:softEdge rad="112500"/>
          </a:effectLst>
        </p:spPr>
      </p:pic>
      <p:pic>
        <p:nvPicPr>
          <p:cNvPr id="12" name="Picture 11">
            <a:extLst>
              <a:ext uri="{FF2B5EF4-FFF2-40B4-BE49-F238E27FC236}">
                <a16:creationId xmlns:a16="http://schemas.microsoft.com/office/drawing/2014/main" id="{62712BE5-9812-0939-29D0-FDCDD81BC4D1}"/>
              </a:ext>
            </a:extLst>
          </p:cNvPr>
          <p:cNvPicPr>
            <a:picLocks noChangeAspect="1"/>
          </p:cNvPicPr>
          <p:nvPr/>
        </p:nvPicPr>
        <p:blipFill>
          <a:blip r:embed="rId9"/>
          <a:stretch>
            <a:fillRect/>
          </a:stretch>
        </p:blipFill>
        <p:spPr>
          <a:xfrm>
            <a:off x="1806229" y="5108507"/>
            <a:ext cx="1169367" cy="1135683"/>
          </a:xfrm>
          <a:prstGeom prst="rect">
            <a:avLst/>
          </a:prstGeom>
          <a:ln>
            <a:noFill/>
          </a:ln>
          <a:effectLst>
            <a:softEdge rad="112500"/>
          </a:effectLst>
        </p:spPr>
      </p:pic>
      <p:pic>
        <p:nvPicPr>
          <p:cNvPr id="13" name="Picture 12">
            <a:extLst>
              <a:ext uri="{FF2B5EF4-FFF2-40B4-BE49-F238E27FC236}">
                <a16:creationId xmlns:a16="http://schemas.microsoft.com/office/drawing/2014/main" id="{07B847C5-A9A4-073F-0CA8-B10D4F992287}"/>
              </a:ext>
            </a:extLst>
          </p:cNvPr>
          <p:cNvPicPr>
            <a:picLocks noChangeAspect="1"/>
          </p:cNvPicPr>
          <p:nvPr/>
        </p:nvPicPr>
        <p:blipFill>
          <a:blip r:embed="rId10"/>
          <a:stretch>
            <a:fillRect/>
          </a:stretch>
        </p:blipFill>
        <p:spPr>
          <a:xfrm>
            <a:off x="10121140" y="4179197"/>
            <a:ext cx="1612763" cy="1669084"/>
          </a:xfrm>
          <a:prstGeom prst="rect">
            <a:avLst/>
          </a:prstGeom>
          <a:ln>
            <a:noFill/>
          </a:ln>
          <a:effectLst>
            <a:softEdge rad="112500"/>
          </a:effectLst>
        </p:spPr>
      </p:pic>
      <p:pic>
        <p:nvPicPr>
          <p:cNvPr id="2" name="Picture 1">
            <a:extLst>
              <a:ext uri="{FF2B5EF4-FFF2-40B4-BE49-F238E27FC236}">
                <a16:creationId xmlns:a16="http://schemas.microsoft.com/office/drawing/2014/main" id="{00C97100-BCE8-BED6-8E7F-2145EB4433E2}"/>
              </a:ext>
            </a:extLst>
          </p:cNvPr>
          <p:cNvPicPr>
            <a:picLocks noChangeAspect="1"/>
          </p:cNvPicPr>
          <p:nvPr/>
        </p:nvPicPr>
        <p:blipFill>
          <a:blip r:embed="rId11"/>
          <a:stretch>
            <a:fillRect/>
          </a:stretch>
        </p:blipFill>
        <p:spPr>
          <a:xfrm>
            <a:off x="4481239" y="3017355"/>
            <a:ext cx="4355963" cy="3252857"/>
          </a:xfrm>
          <a:prstGeom prst="rect">
            <a:avLst/>
          </a:prstGeom>
        </p:spPr>
      </p:pic>
    </p:spTree>
    <p:extLst>
      <p:ext uri="{BB962C8B-B14F-4D97-AF65-F5344CB8AC3E}">
        <p14:creationId xmlns:p14="http://schemas.microsoft.com/office/powerpoint/2010/main" val="4270641753"/>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2E1D5-50A4-DCCA-7F00-8BD8B3DC511C}"/>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0F8E472-B122-082A-0A9F-8A4669D0E1D4}"/>
              </a:ext>
            </a:extLst>
          </p:cNvPr>
          <p:cNvPicPr>
            <a:picLocks noChangeAspect="1"/>
          </p:cNvPicPr>
          <p:nvPr/>
        </p:nvPicPr>
        <p:blipFill>
          <a:blip r:embed="rId2"/>
          <a:stretch>
            <a:fillRect/>
          </a:stretch>
        </p:blipFill>
        <p:spPr>
          <a:xfrm>
            <a:off x="308751" y="-898292"/>
            <a:ext cx="8979724" cy="4376676"/>
          </a:xfrm>
          <a:prstGeom prst="rect">
            <a:avLst/>
          </a:prstGeom>
        </p:spPr>
      </p:pic>
      <p:sp>
        <p:nvSpPr>
          <p:cNvPr id="3" name="TextBox 2">
            <a:extLst>
              <a:ext uri="{FF2B5EF4-FFF2-40B4-BE49-F238E27FC236}">
                <a16:creationId xmlns:a16="http://schemas.microsoft.com/office/drawing/2014/main" id="{DBD4ACE8-5749-96EB-5930-FD5A2730B4EE}"/>
              </a:ext>
            </a:extLst>
          </p:cNvPr>
          <p:cNvSpPr txBox="1"/>
          <p:nvPr/>
        </p:nvSpPr>
        <p:spPr>
          <a:xfrm>
            <a:off x="28246" y="5497968"/>
            <a:ext cx="48843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ea typeface="Calibri"/>
                <a:cs typeface="Calibri"/>
              </a:rPr>
              <a:t>An update on the VCU research project that started in 2012 and helped launch the PWC.</a:t>
            </a:r>
          </a:p>
        </p:txBody>
      </p:sp>
      <p:pic>
        <p:nvPicPr>
          <p:cNvPr id="4" name="Picture 3">
            <a:extLst>
              <a:ext uri="{FF2B5EF4-FFF2-40B4-BE49-F238E27FC236}">
                <a16:creationId xmlns:a16="http://schemas.microsoft.com/office/drawing/2014/main" id="{8410A454-CE81-3EDF-E17E-137CB5E75E83}"/>
              </a:ext>
            </a:extLst>
          </p:cNvPr>
          <p:cNvPicPr>
            <a:picLocks noChangeAspect="1"/>
          </p:cNvPicPr>
          <p:nvPr/>
        </p:nvPicPr>
        <p:blipFill>
          <a:blip r:embed="rId3"/>
          <a:stretch>
            <a:fillRect/>
          </a:stretch>
        </p:blipFill>
        <p:spPr>
          <a:xfrm>
            <a:off x="309148" y="2208351"/>
            <a:ext cx="4594226" cy="3291648"/>
          </a:xfrm>
          <a:prstGeom prst="rect">
            <a:avLst/>
          </a:prstGeom>
          <a:ln>
            <a:noFill/>
          </a:ln>
          <a:effectLst>
            <a:softEdge rad="112500"/>
          </a:effectLst>
        </p:spPr>
      </p:pic>
      <p:pic>
        <p:nvPicPr>
          <p:cNvPr id="6" name="Picture 5">
            <a:extLst>
              <a:ext uri="{FF2B5EF4-FFF2-40B4-BE49-F238E27FC236}">
                <a16:creationId xmlns:a16="http://schemas.microsoft.com/office/drawing/2014/main" id="{AE948443-7B79-18F5-6681-3689441DB774}"/>
              </a:ext>
            </a:extLst>
          </p:cNvPr>
          <p:cNvPicPr>
            <a:picLocks noChangeAspect="1"/>
          </p:cNvPicPr>
          <p:nvPr/>
        </p:nvPicPr>
        <p:blipFill>
          <a:blip r:embed="rId4"/>
          <a:stretch>
            <a:fillRect/>
          </a:stretch>
        </p:blipFill>
        <p:spPr>
          <a:xfrm>
            <a:off x="6093375" y="2030758"/>
            <a:ext cx="5129421" cy="2387877"/>
          </a:xfrm>
          <a:prstGeom prst="rect">
            <a:avLst/>
          </a:prstGeom>
        </p:spPr>
      </p:pic>
      <p:pic>
        <p:nvPicPr>
          <p:cNvPr id="2" name="Picture 1">
            <a:extLst>
              <a:ext uri="{FF2B5EF4-FFF2-40B4-BE49-F238E27FC236}">
                <a16:creationId xmlns:a16="http://schemas.microsoft.com/office/drawing/2014/main" id="{7133D799-B504-04F2-DB54-30570472CFC0}"/>
              </a:ext>
            </a:extLst>
          </p:cNvPr>
          <p:cNvPicPr>
            <a:picLocks noChangeAspect="1"/>
          </p:cNvPicPr>
          <p:nvPr/>
        </p:nvPicPr>
        <p:blipFill>
          <a:blip r:embed="rId5"/>
          <a:stretch>
            <a:fillRect/>
          </a:stretch>
        </p:blipFill>
        <p:spPr>
          <a:xfrm>
            <a:off x="4801846" y="4300014"/>
            <a:ext cx="4985992" cy="2387187"/>
          </a:xfrm>
          <a:prstGeom prst="rect">
            <a:avLst/>
          </a:prstGeom>
        </p:spPr>
      </p:pic>
      <p:pic>
        <p:nvPicPr>
          <p:cNvPr id="7" name="Picture 6">
            <a:extLst>
              <a:ext uri="{FF2B5EF4-FFF2-40B4-BE49-F238E27FC236}">
                <a16:creationId xmlns:a16="http://schemas.microsoft.com/office/drawing/2014/main" id="{91BB9F07-A57A-E946-F1B7-322D0848AA0E}"/>
              </a:ext>
            </a:extLst>
          </p:cNvPr>
          <p:cNvPicPr>
            <a:picLocks noChangeAspect="1"/>
          </p:cNvPicPr>
          <p:nvPr/>
        </p:nvPicPr>
        <p:blipFill>
          <a:blip r:embed="rId6"/>
          <a:stretch>
            <a:fillRect/>
          </a:stretch>
        </p:blipFill>
        <p:spPr>
          <a:xfrm>
            <a:off x="2864607" y="2208421"/>
            <a:ext cx="3216001" cy="1977335"/>
          </a:xfrm>
          <a:prstGeom prst="rect">
            <a:avLst/>
          </a:prstGeom>
          <a:ln>
            <a:noFill/>
          </a:ln>
          <a:effectLst>
            <a:softEdge rad="112500"/>
          </a:effectLst>
        </p:spPr>
      </p:pic>
      <p:pic>
        <p:nvPicPr>
          <p:cNvPr id="8" name="Picture 7">
            <a:extLst>
              <a:ext uri="{FF2B5EF4-FFF2-40B4-BE49-F238E27FC236}">
                <a16:creationId xmlns:a16="http://schemas.microsoft.com/office/drawing/2014/main" id="{9BD24365-7C32-9271-CC05-440F3D0E11AE}"/>
              </a:ext>
            </a:extLst>
          </p:cNvPr>
          <p:cNvPicPr>
            <a:picLocks noChangeAspect="1"/>
          </p:cNvPicPr>
          <p:nvPr/>
        </p:nvPicPr>
        <p:blipFill>
          <a:blip r:embed="rId7"/>
          <a:stretch>
            <a:fillRect/>
          </a:stretch>
        </p:blipFill>
        <p:spPr>
          <a:xfrm>
            <a:off x="8824980" y="4296053"/>
            <a:ext cx="3166995" cy="2495549"/>
          </a:xfrm>
          <a:prstGeom prst="rect">
            <a:avLst/>
          </a:prstGeom>
          <a:ln>
            <a:noFill/>
          </a:ln>
          <a:effectLst>
            <a:softEdge rad="112500"/>
          </a:effectLst>
        </p:spPr>
      </p:pic>
    </p:spTree>
    <p:extLst>
      <p:ext uri="{BB962C8B-B14F-4D97-AF65-F5344CB8AC3E}">
        <p14:creationId xmlns:p14="http://schemas.microsoft.com/office/powerpoint/2010/main" val="290016895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C3879-C8ED-7AD8-8B13-52D6FFC5B6DC}"/>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4D8E93FA-2969-DCDB-1FF8-27F84A074685}"/>
              </a:ext>
            </a:extLst>
          </p:cNvPr>
          <p:cNvPicPr>
            <a:picLocks noChangeAspect="1"/>
          </p:cNvPicPr>
          <p:nvPr/>
        </p:nvPicPr>
        <p:blipFill>
          <a:blip r:embed="rId2"/>
          <a:stretch>
            <a:fillRect/>
          </a:stretch>
        </p:blipFill>
        <p:spPr>
          <a:xfrm>
            <a:off x="6617834" y="1966233"/>
            <a:ext cx="3299732" cy="2403022"/>
          </a:xfrm>
          <a:prstGeom prst="rect">
            <a:avLst/>
          </a:prstGeom>
          <a:ln>
            <a:noFill/>
          </a:ln>
          <a:effectLst>
            <a:softEdge rad="112500"/>
          </a:effectLst>
        </p:spPr>
      </p:pic>
      <p:pic>
        <p:nvPicPr>
          <p:cNvPr id="5" name="Picture 4">
            <a:extLst>
              <a:ext uri="{FF2B5EF4-FFF2-40B4-BE49-F238E27FC236}">
                <a16:creationId xmlns:a16="http://schemas.microsoft.com/office/drawing/2014/main" id="{FAFCCA78-3679-433D-7E72-E54E90FF4D3B}"/>
              </a:ext>
            </a:extLst>
          </p:cNvPr>
          <p:cNvPicPr>
            <a:picLocks noChangeAspect="1"/>
          </p:cNvPicPr>
          <p:nvPr/>
        </p:nvPicPr>
        <p:blipFill>
          <a:blip r:embed="rId3"/>
          <a:stretch>
            <a:fillRect/>
          </a:stretch>
        </p:blipFill>
        <p:spPr>
          <a:xfrm>
            <a:off x="308751" y="-898292"/>
            <a:ext cx="8979724" cy="4376676"/>
          </a:xfrm>
          <a:prstGeom prst="rect">
            <a:avLst/>
          </a:prstGeom>
        </p:spPr>
      </p:pic>
      <p:sp>
        <p:nvSpPr>
          <p:cNvPr id="3" name="TextBox 2">
            <a:extLst>
              <a:ext uri="{FF2B5EF4-FFF2-40B4-BE49-F238E27FC236}">
                <a16:creationId xmlns:a16="http://schemas.microsoft.com/office/drawing/2014/main" id="{BB8029C4-0458-BC1A-8867-9A1B275E07EF}"/>
              </a:ext>
            </a:extLst>
          </p:cNvPr>
          <p:cNvSpPr txBox="1"/>
          <p:nvPr/>
        </p:nvSpPr>
        <p:spPr>
          <a:xfrm>
            <a:off x="304017" y="5514531"/>
            <a:ext cx="1004829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Arial"/>
                <a:ea typeface="Calibri"/>
                <a:cs typeface="Arial"/>
              </a:rPr>
              <a:t>Meeting: Ap</a:t>
            </a:r>
            <a:r>
              <a:rPr lang="en-US" sz="2800" b="1">
                <a:latin typeface="Arial"/>
                <a:ea typeface="Calibri"/>
                <a:cs typeface="Arial"/>
              </a:rPr>
              <a:t>ril 15, 2026</a:t>
            </a:r>
          </a:p>
          <a:p>
            <a:r>
              <a:rPr lang="en-US" sz="2400">
                <a:ea typeface="Calibri"/>
                <a:cs typeface="Calibri"/>
              </a:rPr>
              <a:t>Discussion: RHIP Strategic Issue #3. How can we connect to implement it?</a:t>
            </a:r>
          </a:p>
          <a:p>
            <a:r>
              <a:rPr lang="en-US" sz="2000">
                <a:ea typeface="Calibri"/>
                <a:cs typeface="Calibri"/>
              </a:rPr>
              <a:t>People attended in person (Petersburg Public Library) and via Zoom. All meetings are hybrid.</a:t>
            </a:r>
          </a:p>
        </p:txBody>
      </p:sp>
      <p:pic>
        <p:nvPicPr>
          <p:cNvPr id="2" name="Picture 1">
            <a:extLst>
              <a:ext uri="{FF2B5EF4-FFF2-40B4-BE49-F238E27FC236}">
                <a16:creationId xmlns:a16="http://schemas.microsoft.com/office/drawing/2014/main" id="{9C5CF592-8737-CD53-9F7F-275B1049A183}"/>
              </a:ext>
            </a:extLst>
          </p:cNvPr>
          <p:cNvPicPr>
            <a:picLocks noChangeAspect="1"/>
          </p:cNvPicPr>
          <p:nvPr/>
        </p:nvPicPr>
        <p:blipFill>
          <a:blip r:embed="rId4"/>
          <a:srcRect l="-45" t="144" r="5382" b="5910"/>
          <a:stretch>
            <a:fillRect/>
          </a:stretch>
        </p:blipFill>
        <p:spPr>
          <a:xfrm>
            <a:off x="304718" y="2110605"/>
            <a:ext cx="4492883" cy="3409709"/>
          </a:xfrm>
          <a:prstGeom prst="rect">
            <a:avLst/>
          </a:prstGeom>
          <a:ln>
            <a:noFill/>
          </a:ln>
          <a:effectLst>
            <a:softEdge rad="112500"/>
          </a:effectLst>
        </p:spPr>
      </p:pic>
      <p:pic>
        <p:nvPicPr>
          <p:cNvPr id="6" name="Picture 5">
            <a:extLst>
              <a:ext uri="{FF2B5EF4-FFF2-40B4-BE49-F238E27FC236}">
                <a16:creationId xmlns:a16="http://schemas.microsoft.com/office/drawing/2014/main" id="{8F700259-B56D-AF9A-8711-EC7C32B491E3}"/>
              </a:ext>
            </a:extLst>
          </p:cNvPr>
          <p:cNvPicPr>
            <a:picLocks noChangeAspect="1"/>
          </p:cNvPicPr>
          <p:nvPr/>
        </p:nvPicPr>
        <p:blipFill>
          <a:blip r:embed="rId5"/>
          <a:stretch>
            <a:fillRect/>
          </a:stretch>
        </p:blipFill>
        <p:spPr>
          <a:xfrm>
            <a:off x="9158969" y="1534887"/>
            <a:ext cx="2669721" cy="1513112"/>
          </a:xfrm>
          <a:prstGeom prst="rect">
            <a:avLst/>
          </a:prstGeom>
          <a:ln>
            <a:noFill/>
          </a:ln>
          <a:effectLst>
            <a:softEdge rad="112500"/>
          </a:effectLst>
        </p:spPr>
      </p:pic>
      <p:pic>
        <p:nvPicPr>
          <p:cNvPr id="7" name="Picture 6">
            <a:extLst>
              <a:ext uri="{FF2B5EF4-FFF2-40B4-BE49-F238E27FC236}">
                <a16:creationId xmlns:a16="http://schemas.microsoft.com/office/drawing/2014/main" id="{D91A706A-4CA1-85F0-3C43-7DF1F75D247E}"/>
              </a:ext>
            </a:extLst>
          </p:cNvPr>
          <p:cNvPicPr>
            <a:picLocks noChangeAspect="1"/>
          </p:cNvPicPr>
          <p:nvPr/>
        </p:nvPicPr>
        <p:blipFill>
          <a:blip r:embed="rId6"/>
          <a:stretch>
            <a:fillRect/>
          </a:stretch>
        </p:blipFill>
        <p:spPr>
          <a:xfrm>
            <a:off x="8997040" y="3797752"/>
            <a:ext cx="2939145" cy="2234294"/>
          </a:xfrm>
          <a:prstGeom prst="rect">
            <a:avLst/>
          </a:prstGeom>
          <a:ln>
            <a:noFill/>
          </a:ln>
          <a:effectLst>
            <a:softEdge rad="112500"/>
          </a:effectLst>
        </p:spPr>
      </p:pic>
      <p:pic>
        <p:nvPicPr>
          <p:cNvPr id="10" name="Picture 9">
            <a:extLst>
              <a:ext uri="{FF2B5EF4-FFF2-40B4-BE49-F238E27FC236}">
                <a16:creationId xmlns:a16="http://schemas.microsoft.com/office/drawing/2014/main" id="{F663A16E-54F1-C9D5-4166-BC07F05A73D2}"/>
              </a:ext>
            </a:extLst>
          </p:cNvPr>
          <p:cNvPicPr>
            <a:picLocks noChangeAspect="1"/>
          </p:cNvPicPr>
          <p:nvPr/>
        </p:nvPicPr>
        <p:blipFill>
          <a:blip r:embed="rId7"/>
          <a:stretch>
            <a:fillRect/>
          </a:stretch>
        </p:blipFill>
        <p:spPr>
          <a:xfrm>
            <a:off x="6233430" y="4357005"/>
            <a:ext cx="2936424" cy="1660073"/>
          </a:xfrm>
          <a:prstGeom prst="rect">
            <a:avLst/>
          </a:prstGeom>
          <a:ln>
            <a:noFill/>
          </a:ln>
          <a:effectLst>
            <a:softEdge rad="112500"/>
          </a:effectLst>
        </p:spPr>
      </p:pic>
      <p:pic>
        <p:nvPicPr>
          <p:cNvPr id="12" name="Picture 11">
            <a:extLst>
              <a:ext uri="{FF2B5EF4-FFF2-40B4-BE49-F238E27FC236}">
                <a16:creationId xmlns:a16="http://schemas.microsoft.com/office/drawing/2014/main" id="{69D3999A-FDC5-6DDC-7394-880763EDF7AC}"/>
              </a:ext>
            </a:extLst>
          </p:cNvPr>
          <p:cNvPicPr>
            <a:picLocks noChangeAspect="1"/>
          </p:cNvPicPr>
          <p:nvPr/>
        </p:nvPicPr>
        <p:blipFill>
          <a:blip r:embed="rId8"/>
          <a:stretch>
            <a:fillRect/>
          </a:stretch>
        </p:blipFill>
        <p:spPr>
          <a:xfrm>
            <a:off x="4207329" y="2112511"/>
            <a:ext cx="3124200" cy="3297009"/>
          </a:xfrm>
          <a:prstGeom prst="ellipse">
            <a:avLst/>
          </a:prstGeom>
          <a:ln>
            <a:noFill/>
          </a:ln>
          <a:effectLst>
            <a:softEdge rad="112500"/>
          </a:effectLst>
        </p:spPr>
      </p:pic>
    </p:spTree>
    <p:extLst>
      <p:ext uri="{BB962C8B-B14F-4D97-AF65-F5344CB8AC3E}">
        <p14:creationId xmlns:p14="http://schemas.microsoft.com/office/powerpoint/2010/main" val="2377434205"/>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E6BA93-20DA-D853-D32E-8AB5AD00BC6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3F67FA9-6928-C9F8-39A3-E43F2137EF1E}"/>
              </a:ext>
            </a:extLst>
          </p:cNvPr>
          <p:cNvPicPr>
            <a:picLocks noChangeAspect="1"/>
          </p:cNvPicPr>
          <p:nvPr/>
        </p:nvPicPr>
        <p:blipFill>
          <a:blip r:embed="rId2"/>
          <a:stretch>
            <a:fillRect/>
          </a:stretch>
        </p:blipFill>
        <p:spPr>
          <a:xfrm>
            <a:off x="308751" y="-898292"/>
            <a:ext cx="8979724" cy="4376676"/>
          </a:xfrm>
          <a:prstGeom prst="rect">
            <a:avLst/>
          </a:prstGeom>
        </p:spPr>
      </p:pic>
      <p:sp>
        <p:nvSpPr>
          <p:cNvPr id="3" name="TextBox 2">
            <a:extLst>
              <a:ext uri="{FF2B5EF4-FFF2-40B4-BE49-F238E27FC236}">
                <a16:creationId xmlns:a16="http://schemas.microsoft.com/office/drawing/2014/main" id="{88CCB0D2-8366-27AC-177C-D15F011D220C}"/>
              </a:ext>
            </a:extLst>
          </p:cNvPr>
          <p:cNvSpPr txBox="1"/>
          <p:nvPr/>
        </p:nvSpPr>
        <p:spPr>
          <a:xfrm>
            <a:off x="3330245" y="5133532"/>
            <a:ext cx="898149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latin typeface="Arial"/>
                <a:ea typeface="Calibri"/>
                <a:cs typeface="Arial"/>
              </a:rPr>
              <a:t>Meeting: </a:t>
            </a:r>
            <a:r>
              <a:rPr lang="en-US" sz="2800" b="1" dirty="0">
                <a:latin typeface="Arial"/>
                <a:ea typeface="Calibri"/>
                <a:cs typeface="Arial"/>
              </a:rPr>
              <a:t>March 18, 2026</a:t>
            </a:r>
          </a:p>
          <a:p>
            <a:r>
              <a:rPr lang="en-US" sz="2400">
                <a:ea typeface="Calibri"/>
                <a:cs typeface="Calibri"/>
              </a:rPr>
              <a:t>Continued Conversation:</a:t>
            </a:r>
            <a:endParaRPr lang="en-US" sz="2400" dirty="0">
              <a:ea typeface="Calibri"/>
              <a:cs typeface="Calibri"/>
            </a:endParaRPr>
          </a:p>
          <a:p>
            <a:r>
              <a:rPr lang="en-US" sz="2400" dirty="0">
                <a:ea typeface="Calibri"/>
                <a:cs typeface="Calibri"/>
              </a:rPr>
              <a:t>2026 PWC Goals and Objectives</a:t>
            </a:r>
          </a:p>
          <a:p>
            <a:r>
              <a:rPr lang="en-US" sz="2000">
                <a:ea typeface="Calibri"/>
                <a:cs typeface="Calibri"/>
              </a:rPr>
              <a:t>Almost all PWC Meetings are hybrid. People attend via Zoom and in </a:t>
            </a:r>
            <a:r>
              <a:rPr lang="en-US" sz="2000" dirty="0">
                <a:ea typeface="Calibri"/>
                <a:cs typeface="Calibri"/>
              </a:rPr>
              <a:t>person.</a:t>
            </a:r>
          </a:p>
        </p:txBody>
      </p:sp>
      <p:pic>
        <p:nvPicPr>
          <p:cNvPr id="4" name="Picture 3" descr="A picture containing text, wall, person, indoor&#10;&#10;AI-generated content may be incorrect.">
            <a:extLst>
              <a:ext uri="{FF2B5EF4-FFF2-40B4-BE49-F238E27FC236}">
                <a16:creationId xmlns:a16="http://schemas.microsoft.com/office/drawing/2014/main" id="{9002C8EB-EB09-580C-2872-3F640BFC9A06}"/>
              </a:ext>
            </a:extLst>
          </p:cNvPr>
          <p:cNvPicPr>
            <a:picLocks noChangeAspect="1"/>
          </p:cNvPicPr>
          <p:nvPr/>
        </p:nvPicPr>
        <p:blipFill>
          <a:blip r:embed="rId3"/>
          <a:stretch>
            <a:fillRect/>
          </a:stretch>
        </p:blipFill>
        <p:spPr>
          <a:xfrm>
            <a:off x="7803174" y="2219132"/>
            <a:ext cx="4080075" cy="3857487"/>
          </a:xfrm>
          <a:prstGeom prst="rect">
            <a:avLst/>
          </a:prstGeom>
        </p:spPr>
      </p:pic>
      <p:pic>
        <p:nvPicPr>
          <p:cNvPr id="11" name="Picture 10" descr="A person wearing glasses&#10;&#10;AI-generated content may be incorrect.">
            <a:extLst>
              <a:ext uri="{FF2B5EF4-FFF2-40B4-BE49-F238E27FC236}">
                <a16:creationId xmlns:a16="http://schemas.microsoft.com/office/drawing/2014/main" id="{F5B655EF-02A5-8430-1087-44A5E62E8020}"/>
              </a:ext>
            </a:extLst>
          </p:cNvPr>
          <p:cNvPicPr>
            <a:picLocks noChangeAspect="1"/>
          </p:cNvPicPr>
          <p:nvPr/>
        </p:nvPicPr>
        <p:blipFill>
          <a:blip r:embed="rId4"/>
          <a:stretch>
            <a:fillRect/>
          </a:stretch>
        </p:blipFill>
        <p:spPr>
          <a:xfrm>
            <a:off x="1262507" y="2228657"/>
            <a:ext cx="2918684" cy="2287617"/>
          </a:xfrm>
          <a:prstGeom prst="rect">
            <a:avLst/>
          </a:prstGeom>
          <a:ln>
            <a:noFill/>
          </a:ln>
          <a:effectLst>
            <a:softEdge rad="112500"/>
          </a:effectLst>
        </p:spPr>
      </p:pic>
      <p:pic>
        <p:nvPicPr>
          <p:cNvPr id="13" name="Picture 12" descr="A person wearing sunglasses&#10;&#10;AI-generated content may be incorrect.">
            <a:extLst>
              <a:ext uri="{FF2B5EF4-FFF2-40B4-BE49-F238E27FC236}">
                <a16:creationId xmlns:a16="http://schemas.microsoft.com/office/drawing/2014/main" id="{30C6C837-309E-B184-1484-C8E94ED3B0B9}"/>
              </a:ext>
            </a:extLst>
          </p:cNvPr>
          <p:cNvPicPr>
            <a:picLocks noChangeAspect="1"/>
          </p:cNvPicPr>
          <p:nvPr/>
        </p:nvPicPr>
        <p:blipFill>
          <a:blip r:embed="rId5"/>
          <a:stretch>
            <a:fillRect/>
          </a:stretch>
        </p:blipFill>
        <p:spPr>
          <a:xfrm>
            <a:off x="4018681" y="2219132"/>
            <a:ext cx="3096057" cy="3175906"/>
          </a:xfrm>
          <a:prstGeom prst="rect">
            <a:avLst/>
          </a:prstGeom>
          <a:ln>
            <a:noFill/>
          </a:ln>
          <a:effectLst>
            <a:softEdge rad="112500"/>
          </a:effectLst>
        </p:spPr>
      </p:pic>
      <p:pic>
        <p:nvPicPr>
          <p:cNvPr id="8" name="Picture 7" descr="A picture containing text, person, indoor, smiling">
            <a:extLst>
              <a:ext uri="{FF2B5EF4-FFF2-40B4-BE49-F238E27FC236}">
                <a16:creationId xmlns:a16="http://schemas.microsoft.com/office/drawing/2014/main" id="{DEC1C7BF-57BF-2CD8-D58C-4A93C65E7594}"/>
              </a:ext>
            </a:extLst>
          </p:cNvPr>
          <p:cNvPicPr>
            <a:picLocks noChangeAspect="1"/>
          </p:cNvPicPr>
          <p:nvPr/>
        </p:nvPicPr>
        <p:blipFill>
          <a:blip r:embed="rId6"/>
          <a:stretch>
            <a:fillRect/>
          </a:stretch>
        </p:blipFill>
        <p:spPr>
          <a:xfrm>
            <a:off x="411561" y="4400550"/>
            <a:ext cx="2918684" cy="2184540"/>
          </a:xfrm>
          <a:prstGeom prst="rect">
            <a:avLst/>
          </a:prstGeom>
          <a:ln>
            <a:noFill/>
          </a:ln>
          <a:effectLst>
            <a:softEdge rad="112500"/>
          </a:effectLst>
        </p:spPr>
      </p:pic>
    </p:spTree>
    <p:extLst>
      <p:ext uri="{BB962C8B-B14F-4D97-AF65-F5344CB8AC3E}">
        <p14:creationId xmlns:p14="http://schemas.microsoft.com/office/powerpoint/2010/main" val="3481408890"/>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6C056D-1939-0B64-D7EB-EC63B0CADFF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A98E9A0-FA4A-F6D7-959C-1524948F4E17}"/>
              </a:ext>
            </a:extLst>
          </p:cNvPr>
          <p:cNvPicPr>
            <a:picLocks noChangeAspect="1"/>
          </p:cNvPicPr>
          <p:nvPr/>
        </p:nvPicPr>
        <p:blipFill>
          <a:blip r:embed="rId2"/>
          <a:stretch>
            <a:fillRect/>
          </a:stretch>
        </p:blipFill>
        <p:spPr>
          <a:xfrm>
            <a:off x="308751" y="-898292"/>
            <a:ext cx="8979724" cy="4376676"/>
          </a:xfrm>
          <a:prstGeom prst="rect">
            <a:avLst/>
          </a:prstGeom>
        </p:spPr>
      </p:pic>
      <p:sp>
        <p:nvSpPr>
          <p:cNvPr id="3" name="TextBox 2">
            <a:extLst>
              <a:ext uri="{FF2B5EF4-FFF2-40B4-BE49-F238E27FC236}">
                <a16:creationId xmlns:a16="http://schemas.microsoft.com/office/drawing/2014/main" id="{4E5B65A6-254E-02E1-6D7B-508C3F1D6AFE}"/>
              </a:ext>
            </a:extLst>
          </p:cNvPr>
          <p:cNvSpPr txBox="1"/>
          <p:nvPr/>
        </p:nvSpPr>
        <p:spPr>
          <a:xfrm>
            <a:off x="4797737" y="2169117"/>
            <a:ext cx="233064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dirty="0">
                <a:ea typeface="Calibri"/>
                <a:cs typeface="Calibri"/>
              </a:rPr>
              <a:t>Robin Tyler, </a:t>
            </a:r>
            <a:r>
              <a:rPr lang="en-US" sz="2400" b="1">
                <a:ea typeface="Calibri"/>
                <a:cs typeface="Calibri"/>
              </a:rPr>
              <a:t>CVHS</a:t>
            </a:r>
          </a:p>
          <a:p>
            <a:pPr algn="ctr"/>
            <a:endParaRPr lang="en-US" sz="2000" dirty="0">
              <a:ea typeface="Calibri"/>
              <a:cs typeface="Calibri"/>
            </a:endParaRPr>
          </a:p>
          <a:p>
            <a:pPr algn="ctr"/>
            <a:r>
              <a:rPr lang="en-US" sz="2000" dirty="0">
                <a:ea typeface="Calibri"/>
                <a:cs typeface="Calibri"/>
              </a:rPr>
              <a:t>Talked about food insecurity in Petersburg and shared an application CVHS </a:t>
            </a:r>
            <a:r>
              <a:rPr lang="en-US" sz="2000">
                <a:ea typeface="Calibri"/>
                <a:cs typeface="Calibri"/>
              </a:rPr>
              <a:t>uses for clients who need food support. This helped spark discussion about an event to help people with paperwork.</a:t>
            </a:r>
            <a:endParaRPr lang="en-US" sz="2000" dirty="0"/>
          </a:p>
        </p:txBody>
      </p:sp>
      <p:pic>
        <p:nvPicPr>
          <p:cNvPr id="4" name="Picture 3" descr="A picture containing text, person, indoor&#10;&#10;AI-generated content may be incorrect.">
            <a:extLst>
              <a:ext uri="{FF2B5EF4-FFF2-40B4-BE49-F238E27FC236}">
                <a16:creationId xmlns:a16="http://schemas.microsoft.com/office/drawing/2014/main" id="{3D681EE1-AD70-D395-0D51-700D893BE8C3}"/>
              </a:ext>
            </a:extLst>
          </p:cNvPr>
          <p:cNvPicPr>
            <a:picLocks noChangeAspect="1"/>
          </p:cNvPicPr>
          <p:nvPr/>
        </p:nvPicPr>
        <p:blipFill>
          <a:blip r:embed="rId3"/>
          <a:stretch>
            <a:fillRect/>
          </a:stretch>
        </p:blipFill>
        <p:spPr>
          <a:xfrm>
            <a:off x="7433437" y="2200276"/>
            <a:ext cx="4418845" cy="4210049"/>
          </a:xfrm>
          <a:prstGeom prst="rect">
            <a:avLst/>
          </a:prstGeom>
        </p:spPr>
      </p:pic>
      <p:pic>
        <p:nvPicPr>
          <p:cNvPr id="8" name="Picture 7" descr="A picture containing indoor, person, wall&#10;&#10;AI-generated content may be incorrect.">
            <a:extLst>
              <a:ext uri="{FF2B5EF4-FFF2-40B4-BE49-F238E27FC236}">
                <a16:creationId xmlns:a16="http://schemas.microsoft.com/office/drawing/2014/main" id="{FB138BEF-4B62-9FD3-97B2-7A0C347C81DE}"/>
              </a:ext>
            </a:extLst>
          </p:cNvPr>
          <p:cNvPicPr>
            <a:picLocks noChangeAspect="1"/>
          </p:cNvPicPr>
          <p:nvPr/>
        </p:nvPicPr>
        <p:blipFill>
          <a:blip r:embed="rId4"/>
          <a:stretch>
            <a:fillRect/>
          </a:stretch>
        </p:blipFill>
        <p:spPr>
          <a:xfrm>
            <a:off x="414048" y="2200276"/>
            <a:ext cx="4143953" cy="4429743"/>
          </a:xfrm>
          <a:prstGeom prst="rect">
            <a:avLst/>
          </a:prstGeom>
        </p:spPr>
      </p:pic>
    </p:spTree>
    <p:extLst>
      <p:ext uri="{BB962C8B-B14F-4D97-AF65-F5344CB8AC3E}">
        <p14:creationId xmlns:p14="http://schemas.microsoft.com/office/powerpoint/2010/main" val="347652437"/>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6CF94-0352-E98E-EA05-38253668E5F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9CCC8ED-2A27-7556-CA6C-E5712375A7ED}"/>
              </a:ext>
            </a:extLst>
          </p:cNvPr>
          <p:cNvPicPr>
            <a:picLocks noChangeAspect="1"/>
          </p:cNvPicPr>
          <p:nvPr/>
        </p:nvPicPr>
        <p:blipFill>
          <a:blip r:embed="rId2"/>
          <a:stretch>
            <a:fillRect/>
          </a:stretch>
        </p:blipFill>
        <p:spPr>
          <a:xfrm>
            <a:off x="457881" y="2549980"/>
            <a:ext cx="6366784" cy="3935186"/>
          </a:xfrm>
          <a:prstGeom prst="rect">
            <a:avLst/>
          </a:prstGeom>
        </p:spPr>
      </p:pic>
      <p:pic>
        <p:nvPicPr>
          <p:cNvPr id="5" name="Picture 4">
            <a:extLst>
              <a:ext uri="{FF2B5EF4-FFF2-40B4-BE49-F238E27FC236}">
                <a16:creationId xmlns:a16="http://schemas.microsoft.com/office/drawing/2014/main" id="{7C4DB81F-24D2-CF4C-463F-5B99C25BFC47}"/>
              </a:ext>
            </a:extLst>
          </p:cNvPr>
          <p:cNvPicPr>
            <a:picLocks noChangeAspect="1"/>
          </p:cNvPicPr>
          <p:nvPr/>
        </p:nvPicPr>
        <p:blipFill>
          <a:blip r:embed="rId3"/>
          <a:stretch>
            <a:fillRect/>
          </a:stretch>
        </p:blipFill>
        <p:spPr>
          <a:xfrm>
            <a:off x="308751" y="-898292"/>
            <a:ext cx="8979724" cy="4376676"/>
          </a:xfrm>
          <a:prstGeom prst="rect">
            <a:avLst/>
          </a:prstGeom>
        </p:spPr>
      </p:pic>
      <p:sp>
        <p:nvSpPr>
          <p:cNvPr id="10" name="TextBox 9">
            <a:extLst>
              <a:ext uri="{FF2B5EF4-FFF2-40B4-BE49-F238E27FC236}">
                <a16:creationId xmlns:a16="http://schemas.microsoft.com/office/drawing/2014/main" id="{73F0632C-A71F-4CCE-53F7-C656D2935152}"/>
              </a:ext>
            </a:extLst>
          </p:cNvPr>
          <p:cNvSpPr txBox="1"/>
          <p:nvPr/>
        </p:nvSpPr>
        <p:spPr>
          <a:xfrm>
            <a:off x="4080025" y="2070327"/>
            <a:ext cx="4136069" cy="461665"/>
          </a:xfrm>
          <a:prstGeom prst="rect">
            <a:avLst/>
          </a:prstGeom>
          <a:noFill/>
        </p:spPr>
        <p:txBody>
          <a:bodyPr wrap="none" lIns="91440" tIns="45720" rIns="91440" bIns="45720" rtlCol="0" anchor="t">
            <a:spAutoFit/>
          </a:bodyPr>
          <a:lstStyle/>
          <a:p>
            <a:r>
              <a:rPr lang="en-US" sz="2400" b="1" dirty="0">
                <a:latin typeface="Arial"/>
                <a:cs typeface="Arial"/>
              </a:rPr>
              <a:t>Meeting: February 18, 2026</a:t>
            </a:r>
          </a:p>
        </p:txBody>
      </p:sp>
      <p:sp>
        <p:nvSpPr>
          <p:cNvPr id="9" name="TextBox 8">
            <a:extLst>
              <a:ext uri="{FF2B5EF4-FFF2-40B4-BE49-F238E27FC236}">
                <a16:creationId xmlns:a16="http://schemas.microsoft.com/office/drawing/2014/main" id="{DBF4230A-42DC-9AD7-FA1B-9DB703F9AD41}"/>
              </a:ext>
            </a:extLst>
          </p:cNvPr>
          <p:cNvSpPr txBox="1"/>
          <p:nvPr/>
        </p:nvSpPr>
        <p:spPr>
          <a:xfrm>
            <a:off x="6715186" y="2672809"/>
            <a:ext cx="512346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400" dirty="0">
                <a:cs typeface="Calibri"/>
              </a:rPr>
              <a:t>Thank you </a:t>
            </a:r>
            <a:r>
              <a:rPr lang="en-US" sz="2400" b="1" dirty="0">
                <a:cs typeface="Calibri"/>
              </a:rPr>
              <a:t>KELLY EVANS</a:t>
            </a:r>
            <a:r>
              <a:rPr lang="en-US" sz="2400" dirty="0">
                <a:cs typeface="Calibri"/>
              </a:rPr>
              <a:t> for giving us an overview of IPHI's Petersburg casino Health Impact Assessment.</a:t>
            </a:r>
            <a:endParaRPr lang="en-US" sz="2400" dirty="0">
              <a:ea typeface="Calibri" panose="020F0502020204030204"/>
              <a:cs typeface="Calibri" panose="020F0502020204030204"/>
            </a:endParaRPr>
          </a:p>
        </p:txBody>
      </p:sp>
      <p:pic>
        <p:nvPicPr>
          <p:cNvPr id="2" name="Picture 1">
            <a:extLst>
              <a:ext uri="{FF2B5EF4-FFF2-40B4-BE49-F238E27FC236}">
                <a16:creationId xmlns:a16="http://schemas.microsoft.com/office/drawing/2014/main" id="{882F3FC9-D2D5-3EB1-4C62-43263ABA1108}"/>
              </a:ext>
            </a:extLst>
          </p:cNvPr>
          <p:cNvPicPr>
            <a:picLocks noChangeAspect="1"/>
          </p:cNvPicPr>
          <p:nvPr/>
        </p:nvPicPr>
        <p:blipFill>
          <a:blip r:embed="rId4"/>
          <a:stretch>
            <a:fillRect/>
          </a:stretch>
        </p:blipFill>
        <p:spPr>
          <a:xfrm>
            <a:off x="7571844" y="3872233"/>
            <a:ext cx="4097643" cy="2725190"/>
          </a:xfrm>
          <a:prstGeom prst="rect">
            <a:avLst/>
          </a:prstGeom>
          <a:ln>
            <a:noFill/>
          </a:ln>
          <a:effectLst>
            <a:softEdge rad="112500"/>
          </a:effectLst>
        </p:spPr>
      </p:pic>
    </p:spTree>
    <p:extLst>
      <p:ext uri="{BB962C8B-B14F-4D97-AF65-F5344CB8AC3E}">
        <p14:creationId xmlns:p14="http://schemas.microsoft.com/office/powerpoint/2010/main" val="196489164"/>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2ACEB-1CBE-5806-CCE1-21B2245C5481}"/>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C3EA3FA-4A00-3354-FDBD-8E3F396097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06A3005E-10D5-FBD7-6767-94AD3393DBB2}"/>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D0389B04-00C4-2638-94FE-797A727A8D56}"/>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043761899"/>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D5A7F-FFAB-FB1B-1056-4B69B6662FB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49099441-621B-0746-93B6-4ABC291316F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id="{29C0CC73-9DA3-DA96-B5BE-69618610DF86}"/>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F970D9B5-F33F-3F8D-E0F7-FE9BFD7D6749}"/>
              </a:ext>
            </a:extLst>
          </p:cNvPr>
          <p:cNvPicPr>
            <a:picLocks noChangeAspect="1"/>
          </p:cNvPicPr>
          <p:nvPr/>
        </p:nvPicPr>
        <p:blipFill>
          <a:blip r:embed="rId4"/>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B2DE8E66-6FB6-6281-B4D6-BF018B263554}"/>
              </a:ext>
            </a:extLst>
          </p:cNvPr>
          <p:cNvPicPr>
            <a:picLocks noChangeAspect="1"/>
          </p:cNvPicPr>
          <p:nvPr/>
        </p:nvPicPr>
        <p:blipFill>
          <a:blip r:embed="rId4"/>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E270480-F806-BEA0-6350-64DB3B6532C4}"/>
              </a:ext>
            </a:extLst>
          </p:cNvPr>
          <p:cNvPicPr>
            <a:picLocks noChangeAspect="1"/>
          </p:cNvPicPr>
          <p:nvPr/>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2485177186"/>
      </p:ext>
    </p:extLst>
  </p:cSld>
  <p:clrMapOvr>
    <a:masterClrMapping/>
  </p:clrMapOvr>
  <mc:AlternateContent xmlns:mc="http://schemas.openxmlformats.org/markup-compatibility/2006" xmlns:p14="http://schemas.microsoft.com/office/powerpoint/2010/main">
    <mc:Choice Requires="p14">
      <p:transition spd="slow" p14:dur="1750">
        <p:random/>
      </p:transition>
    </mc:Choice>
    <mc:Fallback xmlns="">
      <p:transition spd="slow">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20ae5a9-4ec1-4fa0-8641-5d9f386c7309}" enabled="0" method="" siteId="{620ae5a9-4ec1-4fa0-8641-5d9f386c7309}" removed="1"/>
</clbl:labelList>
</file>

<file path=docProps/app.xml><?xml version="1.0" encoding="utf-8"?>
<Properties xmlns="http://schemas.openxmlformats.org/officeDocument/2006/extended-properties" xmlns:vt="http://schemas.openxmlformats.org/officeDocument/2006/docPropsVTypes">
  <Template/>
  <TotalTime>1695</TotalTime>
  <Words>292</Words>
  <Application>Microsoft Office PowerPoint</Application>
  <PresentationFormat>Widescreen</PresentationFormat>
  <Paragraphs>49</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- 2018</dc:title>
  <dc:creator>contactcaldwell@gmail.com</dc:creator>
  <cp:lastModifiedBy>Caldwell, Theresa (VDH)</cp:lastModifiedBy>
  <cp:revision>3192</cp:revision>
  <cp:lastPrinted>2020-02-13T14:12:57Z</cp:lastPrinted>
  <dcterms:created xsi:type="dcterms:W3CDTF">2019-01-04T16:53:35Z</dcterms:created>
  <dcterms:modified xsi:type="dcterms:W3CDTF">2026-06-16T14:13:49Z</dcterms:modified>
</cp:coreProperties>
</file>